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78" r:id="rId6"/>
    <p:sldId id="283"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2"/>
    <p:restoredTop sz="93156"/>
  </p:normalViewPr>
  <p:slideViewPr>
    <p:cSldViewPr snapToGrid="0" snapToObjects="1">
      <p:cViewPr varScale="1">
        <p:scale>
          <a:sx n="78" d="100"/>
          <a:sy n="78" d="100"/>
        </p:scale>
        <p:origin x="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225103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97866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13947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1/30/18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1/30/18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1/30/18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1/30/18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7.tiff"/><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f"/><Relationship Id="rId7" Type="http://schemas.openxmlformats.org/officeDocument/2006/relationships/image" Target="../media/image19.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6.png"/><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gi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2</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3121" y="1832584"/>
            <a:ext cx="5153552" cy="3416320"/>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a:t>
            </a:r>
            <a:r>
              <a:rPr lang="en-US" dirty="0">
                <a:highlight>
                  <a:srgbClr val="FFFF00"/>
                </a:highlight>
              </a:rPr>
              <a:t>/home/pi/AOLME/Session2</a:t>
            </a:r>
            <a:r>
              <a:rPr lang="en-US" i="1" dirty="0"/>
              <a:t> </a:t>
            </a:r>
            <a:r>
              <a:rPr lang="en-US" dirty="0"/>
              <a:t>and file called </a:t>
            </a:r>
            <a:r>
              <a:rPr lang="en-US" i="1" dirty="0"/>
              <a:t>“BW1.py”</a:t>
            </a:r>
            <a:r>
              <a:rPr lang="en-US" dirty="0"/>
              <a:t>  </a:t>
            </a:r>
          </a:p>
          <a:p>
            <a:pPr marL="360362" indent="-342900">
              <a:buAutoNum type="arabicPeriod"/>
            </a:pPr>
            <a:r>
              <a:rPr lang="en-US" dirty="0"/>
              <a:t>File:  </a:t>
            </a:r>
            <a:r>
              <a:rPr lang="en-US" i="1" dirty="0"/>
              <a:t>/pi/AOLME/Session 4/BW-Image </a:t>
            </a:r>
            <a:r>
              <a:rPr lang="en-US" dirty="0"/>
              <a:t>of an image previously done by AOLME students </a:t>
            </a:r>
          </a:p>
          <a:p>
            <a:pPr marL="360362" indent="-342900">
              <a:buAutoNum type="arabicPeriod"/>
            </a:pPr>
            <a:r>
              <a:rPr lang="en-US" dirty="0"/>
              <a:t>File:  </a:t>
            </a:r>
            <a:r>
              <a:rPr lang="en-US" i="1" dirty="0"/>
              <a:t>/pi/AOLME/Session 4/Square. </a:t>
            </a:r>
            <a:r>
              <a:rPr lang="en-US" dirty="0"/>
              <a:t>To practice making squares and ranges</a:t>
            </a:r>
          </a:p>
          <a:p>
            <a:pPr marL="360362" indent="-342900">
              <a:buAutoNum type="arabicPeriod"/>
            </a:pPr>
            <a:r>
              <a:rPr lang="en-US" dirty="0"/>
              <a:t>Hand out with coordinate plane to design team’s image</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815236" y="367394"/>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4247317"/>
          </a:xfrm>
          <a:prstGeom prst="rect">
            <a:avLst/>
          </a:prstGeom>
          <a:noFill/>
        </p:spPr>
        <p:txBody>
          <a:bodyPr wrap="square" rtlCol="0">
            <a:spAutoFit/>
          </a:bodyPr>
          <a:lstStyle/>
          <a:p>
            <a:pPr marL="360362" indent="-342900">
              <a:buAutoNum type="arabicPeriod"/>
            </a:pPr>
            <a:r>
              <a:rPr lang="en-US" dirty="0"/>
              <a:t>Have students observe, think about, and play with the codes provided in the files. The goal of these files is to focus on experimenting to learn what each code or command does.   </a:t>
            </a:r>
          </a:p>
          <a:p>
            <a:pPr marL="360362" indent="-342900">
              <a:buAutoNum type="arabicPeriod"/>
            </a:pPr>
            <a:r>
              <a:rPr lang="en-US" dirty="0"/>
              <a:t>Talk about each line of code and how they are all related.</a:t>
            </a:r>
          </a:p>
          <a:p>
            <a:pPr marL="360362" indent="-342900">
              <a:buAutoNum type="arabicPeriod"/>
            </a:pPr>
            <a:r>
              <a:rPr lang="en-US" dirty="0"/>
              <a:t>Prediction of images and black and white image should focus on link between numbers, pixels, and colors. </a:t>
            </a:r>
          </a:p>
          <a:p>
            <a:pPr marL="360362" indent="-342900">
              <a:buAutoNum type="arabicPeriod"/>
            </a:pPr>
            <a:r>
              <a:rPr lang="en-US" dirty="0"/>
              <a:t>When modifying AOLME students’ image, suggest starting with small changes and running the program, so they become familiar with the code.</a:t>
            </a:r>
          </a:p>
          <a:p>
            <a:pPr marL="360362" indent="-342900">
              <a:buAutoNum type="arabicPeriod"/>
            </a:pPr>
            <a:r>
              <a:rPr lang="en-US" dirty="0"/>
              <a:t>Let students have fun creating images and encourage creativity.</a:t>
            </a:r>
          </a:p>
          <a:p>
            <a:pPr marL="360362" indent="-342900">
              <a:buAutoNum type="arabicPeriod"/>
            </a:pPr>
            <a:r>
              <a:rPr lang="en-US" dirty="0"/>
              <a:t>When creating team’s image, use team’s name as a prompt or initial ideas and have them take turns entering codes.</a:t>
            </a:r>
          </a:p>
          <a:p>
            <a:pPr marL="360362" indent="-342900">
              <a:buAutoNum type="arabicPeriod"/>
            </a:pPr>
            <a:r>
              <a:rPr lang="en-US" dirty="0"/>
              <a:t>Have students debrief what they learned in the session and take </a:t>
            </a:r>
            <a:r>
              <a:rPr lang="en-US"/>
              <a:t>notes in student journal.</a:t>
            </a:r>
            <a:endParaRPr lang="en-US" dirty="0"/>
          </a:p>
        </p:txBody>
      </p:sp>
      <p:sp>
        <p:nvSpPr>
          <p:cNvPr id="12" name="Rectangle 11"/>
          <p:cNvSpPr/>
          <p:nvPr/>
        </p:nvSpPr>
        <p:spPr>
          <a:xfrm>
            <a:off x="704327" y="357076"/>
            <a:ext cx="10977569" cy="646331"/>
          </a:xfrm>
          <a:prstGeom prst="rect">
            <a:avLst/>
          </a:prstGeom>
        </p:spPr>
        <p:txBody>
          <a:bodyPr wrap="square">
            <a:spAutoFit/>
          </a:bodyPr>
          <a:lstStyle/>
          <a:p>
            <a:r>
              <a:rPr lang="en-US" sz="3600" b="1" dirty="0"/>
              <a:t>2.3. Creating Your # Guessing Game w/ Python</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348301" y="5798795"/>
            <a:ext cx="7689622" cy="369332"/>
          </a:xfrm>
          <a:prstGeom prst="rect">
            <a:avLst/>
          </a:prstGeom>
        </p:spPr>
        <p:txBody>
          <a:bodyPr wrap="square">
            <a:spAutoFit/>
          </a:bodyPr>
          <a:lstStyle/>
          <a:p>
            <a:pPr lvl="0"/>
            <a:r>
              <a:rPr lang="en-US" b="1" dirty="0"/>
              <a:t>Activity 3 Goal: </a:t>
            </a:r>
            <a:r>
              <a:rPr lang="en-US" dirty="0"/>
              <a:t>Program a number guessing game using Python.</a:t>
            </a:r>
          </a:p>
        </p:txBody>
      </p:sp>
    </p:spTree>
    <p:extLst>
      <p:ext uri="{BB962C8B-B14F-4D97-AF65-F5344CB8AC3E}">
        <p14:creationId xmlns:p14="http://schemas.microsoft.com/office/powerpoint/2010/main" val="78083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116457" y="4286523"/>
            <a:ext cx="1982285" cy="2269671"/>
          </a:xfrm>
          <a:prstGeom prst="rect">
            <a:avLst/>
          </a:prstGeom>
          <a:ln w="31750" cap="sq">
            <a:noFill/>
            <a:miter lim="800000"/>
          </a:ln>
          <a:extLst>
            <a:ext uri="{53640926-AAD7-44D8-BBD7-CCE9431645EC}">
              <a14:shadowObscured xmlns:a14="http://schemas.microsoft.com/office/drawing/2010/main"/>
            </a:ext>
          </a:extLst>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42310845"/>
              </p:ext>
            </p:extLst>
          </p:nvPr>
        </p:nvGraphicFramePr>
        <p:xfrm>
          <a:off x="320393" y="1589214"/>
          <a:ext cx="9601200" cy="5603240"/>
        </p:xfrm>
        <a:graphic>
          <a:graphicData uri="http://schemas.openxmlformats.org/drawingml/2006/table">
            <a:tbl>
              <a:tblPr>
                <a:tableStyleId>{5C22544A-7EE6-4342-B048-85BDC9FD1C3A}</a:tableStyleId>
              </a:tblPr>
              <a:tblGrid>
                <a:gridCol w="9601200">
                  <a:extLst>
                    <a:ext uri="{9D8B030D-6E8A-4147-A177-3AD203B41FA5}">
                      <a16:colId xmlns:a16="http://schemas.microsoft.com/office/drawing/2014/main" val="20000"/>
                    </a:ext>
                  </a:extLst>
                </a:gridCol>
              </a:tblGrid>
              <a:tr h="5166893">
                <a:tc>
                  <a:txBody>
                    <a:bodyPr/>
                    <a:lstStyle/>
                    <a:p>
                      <a:pPr marL="646113" marR="0" indent="-347663" algn="l">
                        <a:lnSpc>
                          <a:spcPct val="107000"/>
                        </a:lnSpc>
                        <a:spcBef>
                          <a:spcPts val="0"/>
                        </a:spcBef>
                        <a:spcAft>
                          <a:spcPts val="800"/>
                        </a:spcAft>
                        <a:buFont typeface="Arial" charset="0"/>
                        <a:buChar char="•"/>
                        <a:tabLst/>
                      </a:pPr>
                      <a:r>
                        <a:rPr lang="en-US" sz="2500" dirty="0">
                          <a:effectLst/>
                          <a:highlight>
                            <a:srgbClr val="FFFF00"/>
                          </a:highlight>
                        </a:rPr>
                        <a:t>SESSION 1: </a:t>
                      </a:r>
                      <a:r>
                        <a:rPr lang="en-US" sz="2500" b="1" i="1" dirty="0">
                          <a:effectLst/>
                          <a:highlight>
                            <a:srgbClr val="FFFF00"/>
                          </a:highlight>
                        </a:rPr>
                        <a:t>Basic of Raspberry PI and Linux-</a:t>
                      </a:r>
                      <a:r>
                        <a:rPr lang="en-US" sz="2500" b="0" i="1" dirty="0">
                          <a:effectLst/>
                          <a:highlight>
                            <a:srgbClr val="FFFF00"/>
                          </a:highlight>
                        </a:rPr>
                        <a:t>(motivational overview</a:t>
                      </a:r>
                      <a:r>
                        <a:rPr lang="en-US" sz="2500" b="0" i="1" baseline="0" dirty="0">
                          <a:effectLst/>
                          <a:highlight>
                            <a:srgbClr val="FFFF00"/>
                          </a:highlight>
                        </a:rPr>
                        <a:t> of projects-images, ls, cd)</a:t>
                      </a:r>
                      <a:endParaRPr lang="en-US" sz="2500" b="0" i="1" dirty="0">
                        <a:effectLst/>
                        <a:highlight>
                          <a:srgbClr val="FFFF00"/>
                        </a:highlight>
                      </a:endParaRPr>
                    </a:p>
                    <a:p>
                      <a:pPr marL="646113" marR="0" indent="-347663" algn="l">
                        <a:lnSpc>
                          <a:spcPct val="107000"/>
                        </a:lnSpc>
                        <a:spcBef>
                          <a:spcPts val="0"/>
                        </a:spcBef>
                        <a:spcAft>
                          <a:spcPts val="800"/>
                        </a:spcAft>
                        <a:buFont typeface="Arial" charset="0"/>
                        <a:buChar char="•"/>
                        <a:tabLst/>
                      </a:pPr>
                      <a:r>
                        <a:rPr lang="en-US" sz="2500" dirty="0">
                          <a:effectLst/>
                          <a:highlight>
                            <a:srgbClr val="FFFF00"/>
                          </a:highlight>
                        </a:rPr>
                        <a:t>SESSION 2: </a:t>
                      </a:r>
                      <a:r>
                        <a:rPr lang="en-US" sz="2500" b="1" i="1" dirty="0">
                          <a:effectLst/>
                          <a:highlight>
                            <a:srgbClr val="FFFF00"/>
                          </a:highlight>
                        </a:rPr>
                        <a:t>Introduction to Python Programming </a:t>
                      </a:r>
                      <a:r>
                        <a:rPr lang="en-US" sz="2500" b="0" i="1" dirty="0">
                          <a:effectLst/>
                          <a:highlight>
                            <a:srgbClr val="FFFF00"/>
                          </a:highlight>
                        </a:rPr>
                        <a:t>(print, algebra, strings, binary images)</a:t>
                      </a:r>
                    </a:p>
                    <a:p>
                      <a:pPr marL="646113" marR="0" indent="-347663" algn="l">
                        <a:lnSpc>
                          <a:spcPct val="107000"/>
                        </a:lnSpc>
                        <a:spcBef>
                          <a:spcPts val="0"/>
                        </a:spcBef>
                        <a:spcAft>
                          <a:spcPts val="800"/>
                        </a:spcAft>
                        <a:buFont typeface="Arial" charset="0"/>
                        <a:buChar char="•"/>
                        <a:tabLst/>
                      </a:pPr>
                      <a:r>
                        <a:rPr lang="en-US" sz="2500" dirty="0">
                          <a:effectLst/>
                          <a:highlight>
                            <a:srgbClr val="FFFF00"/>
                          </a:highlight>
                        </a:rPr>
                        <a:t>SESSION 3:  </a:t>
                      </a:r>
                      <a:r>
                        <a:rPr lang="en-US" sz="2500" b="1" i="1" dirty="0">
                          <a:effectLst/>
                          <a:highlight>
                            <a:srgbClr val="FFFF00"/>
                          </a:highlight>
                        </a:rPr>
                        <a:t>Algorithms </a:t>
                      </a:r>
                      <a:r>
                        <a:rPr lang="en-US" sz="2500" b="0" i="1" dirty="0">
                          <a:effectLst/>
                          <a:highlight>
                            <a:srgbClr val="FFFF00"/>
                          </a:highlight>
                        </a:rPr>
                        <a:t>(for and while loops, range commands, if statements,</a:t>
                      </a:r>
                      <a:r>
                        <a:rPr lang="en-US" sz="2500" b="0" i="1" baseline="0" dirty="0">
                          <a:effectLst/>
                          <a:highlight>
                            <a:srgbClr val="FFFF00"/>
                          </a:highlight>
                        </a:rPr>
                        <a:t> inequalities)</a:t>
                      </a:r>
                      <a:endParaRPr lang="en-US" sz="2500" b="0" i="1" dirty="0">
                        <a:effectLst/>
                        <a:highlight>
                          <a:srgbClr val="FFFF00"/>
                        </a:highligh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b="1" i="1" dirty="0">
                <a:solidFill>
                  <a:schemeClr val="tx1"/>
                </a:solidFill>
              </a:rPr>
              <a:t>introduction to Python Programming</a:t>
            </a:r>
            <a:endParaRPr lang="en-US" dirty="0"/>
          </a:p>
        </p:txBody>
      </p:sp>
      <p:sp>
        <p:nvSpPr>
          <p:cNvPr id="3" name="Content Placeholder 2"/>
          <p:cNvSpPr>
            <a:spLocks noGrp="1"/>
          </p:cNvSpPr>
          <p:nvPr>
            <p:ph idx="1"/>
          </p:nvPr>
        </p:nvSpPr>
        <p:spPr>
          <a:xfrm>
            <a:off x="736599" y="2512787"/>
            <a:ext cx="10905671" cy="3784600"/>
          </a:xfrm>
        </p:spPr>
        <p:txBody>
          <a:bodyPr>
            <a:noAutofit/>
          </a:bodyPr>
          <a:lstStyle/>
          <a:p>
            <a:pPr marL="0" lvl="0" indent="0">
              <a:buNone/>
            </a:pPr>
            <a:r>
              <a:rPr lang="en-US" sz="3200" dirty="0"/>
              <a:t>OBJECTIVES:</a:t>
            </a:r>
          </a:p>
          <a:p>
            <a:pPr marL="342900" lvl="0" indent="-342900">
              <a:buFont typeface="+mj-lt"/>
              <a:buAutoNum type="arabicPeriod"/>
            </a:pPr>
            <a:r>
              <a:rPr lang="en-US" sz="2800" dirty="0"/>
              <a:t>Apply basics of Python Programming.</a:t>
            </a:r>
          </a:p>
          <a:p>
            <a:pPr marL="342900" lvl="0" indent="-342900">
              <a:buFont typeface="+mj-lt"/>
              <a:buAutoNum type="arabicPeriod"/>
            </a:pPr>
            <a:r>
              <a:rPr lang="en-US" sz="2800" dirty="0"/>
              <a:t>Program basic operations and variables in Python.</a:t>
            </a:r>
          </a:p>
          <a:p>
            <a:pPr marL="342900" lvl="0" indent="-342900">
              <a:buFont typeface="+mj-lt"/>
              <a:buAutoNum type="arabicPeriod"/>
            </a:pPr>
            <a:r>
              <a:rPr lang="en-US" sz="2800" dirty="0"/>
              <a:t>Solve and create own operations, and arithmetic-algebraic expressions. </a:t>
            </a:r>
          </a:p>
          <a:p>
            <a:pPr marL="342900" lvl="0" indent="-342900">
              <a:buFont typeface="+mj-lt"/>
              <a:buAutoNum type="arabicPeriod"/>
            </a:pPr>
            <a:r>
              <a:rPr lang="en-US" sz="2800" dirty="0"/>
              <a:t>Program a number guessing game using Python.</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56494" y="2383971"/>
            <a:ext cx="5997690" cy="3690259"/>
          </a:xfrm>
        </p:spPr>
        <p:txBody>
          <a:bodyPr>
            <a:noAutofit/>
          </a:bodyPr>
          <a:lstStyle/>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1. </a:t>
            </a:r>
            <a:r>
              <a:rPr lang="en-US" sz="2400" b="1" dirty="0"/>
              <a:t>Exploring Python Programming</a:t>
            </a:r>
            <a:r>
              <a:rPr lang="en-US" sz="2400" b="1" dirty="0">
                <a:effectLst>
                  <a:outerShdw blurRad="50800" dist="76200" dir="2700000" algn="tl" rotWithShape="0">
                    <a:prstClr val="black">
                      <a:alpha val="40000"/>
                    </a:prstClr>
                  </a:outerShdw>
                </a:effectLst>
              </a:rPr>
              <a:t> </a:t>
            </a:r>
            <a:r>
              <a:rPr lang="en-US" sz="2400" b="1" dirty="0">
                <a:solidFill>
                  <a:schemeClr val="bg1"/>
                </a:solidFill>
                <a:effectLst>
                  <a:outerShdw blurRad="50800" dist="76200" dir="2700000" algn="tl" rotWithShape="0">
                    <a:prstClr val="black">
                      <a:alpha val="40000"/>
                    </a:prstClr>
                  </a:outerShdw>
                </a:effectLst>
              </a:rPr>
              <a:t>(print, strings, basic operations)</a:t>
            </a:r>
          </a:p>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2. </a:t>
            </a:r>
            <a:r>
              <a:rPr lang="en-US" sz="2400" b="1" dirty="0"/>
              <a:t>Programming Operations with Python </a:t>
            </a:r>
            <a:r>
              <a:rPr lang="en-US" sz="2400" b="1" dirty="0">
                <a:solidFill>
                  <a:schemeClr val="bg1"/>
                </a:solidFill>
                <a:effectLst>
                  <a:outerShdw blurRad="50800" dist="76200" dir="2700000" algn="tl" rotWithShape="0">
                    <a:prstClr val="black">
                      <a:alpha val="40000"/>
                    </a:prstClr>
                  </a:outerShdw>
                </a:effectLst>
              </a:rPr>
              <a:t>(coordinates, linear equations, order of operations, and complex expressions)</a:t>
            </a:r>
          </a:p>
          <a:p>
            <a:pPr marL="642938" indent="-466725">
              <a:buNone/>
            </a:pPr>
            <a:r>
              <a:rPr lang="en-US" sz="2400" b="1" dirty="0">
                <a:solidFill>
                  <a:srgbClr val="FFFFFF"/>
                </a:solidFill>
              </a:rPr>
              <a:t>3. </a:t>
            </a:r>
            <a:r>
              <a:rPr lang="en-US" sz="2400" b="1" dirty="0"/>
              <a:t>Creating Your Guessing Game w/ Python </a:t>
            </a:r>
            <a:r>
              <a:rPr lang="en-US" sz="2400" b="1" dirty="0">
                <a:solidFill>
                  <a:srgbClr val="FFFFFF"/>
                </a:solidFill>
              </a:rPr>
              <a:t>(design, program, and share game by altering initial, base codes)</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15580924-032B-5545-B0D9-5BB8E35195B7}"/>
              </a:ext>
            </a:extLst>
          </p:cNvPr>
          <p:cNvSpPr txBox="1"/>
          <p:nvPr/>
        </p:nvSpPr>
        <p:spPr>
          <a:xfrm>
            <a:off x="265526" y="3013485"/>
            <a:ext cx="1043516" cy="646331"/>
          </a:xfrm>
          <a:prstGeom prst="rect">
            <a:avLst/>
          </a:prstGeom>
          <a:solidFill>
            <a:schemeClr val="accent2">
              <a:lumMod val="20000"/>
              <a:lumOff val="80000"/>
            </a:schemeClr>
          </a:solidFill>
          <a:ln>
            <a:solidFill>
              <a:schemeClr val="accent2"/>
            </a:solidFill>
          </a:ln>
        </p:spPr>
        <p:txBody>
          <a:bodyPr wrap="square" rtlCol="0">
            <a:spAutoFit/>
          </a:bodyPr>
          <a:lstStyle/>
          <a:p>
            <a:r>
              <a:rPr lang="en-US" sz="1200" dirty="0"/>
              <a:t>Select cell to work on by clicking on it.</a:t>
            </a:r>
          </a:p>
        </p:txBody>
      </p:sp>
      <p:pic>
        <p:nvPicPr>
          <p:cNvPr id="43" name="Picture 42">
            <a:extLst>
              <a:ext uri="{FF2B5EF4-FFF2-40B4-BE49-F238E27FC236}">
                <a16:creationId xmlns:a16="http://schemas.microsoft.com/office/drawing/2014/main" id="{5B2E87BC-70B7-054D-8E35-DB47167F6523}"/>
              </a:ext>
            </a:extLst>
          </p:cNvPr>
          <p:cNvPicPr>
            <a:picLocks noChangeAspect="1"/>
          </p:cNvPicPr>
          <p:nvPr/>
        </p:nvPicPr>
        <p:blipFill>
          <a:blip r:embed="rId3"/>
          <a:stretch>
            <a:fillRect/>
          </a:stretch>
        </p:blipFill>
        <p:spPr>
          <a:xfrm>
            <a:off x="1933526" y="4073776"/>
            <a:ext cx="4027145" cy="2364551"/>
          </a:xfrm>
          <a:prstGeom prst="rect">
            <a:avLst/>
          </a:prstGeom>
        </p:spPr>
      </p:pic>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20457" y="232831"/>
            <a:ext cx="9980363" cy="646331"/>
          </a:xfrm>
          <a:prstGeom prst="rect">
            <a:avLst/>
          </a:prstGeom>
        </p:spPr>
        <p:txBody>
          <a:bodyPr wrap="square">
            <a:spAutoFit/>
          </a:bodyPr>
          <a:lstStyle/>
          <a:p>
            <a:r>
              <a:rPr lang="en-US" sz="3600" b="1" dirty="0"/>
              <a:t>2.1.  Exploring Programming with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118951"/>
            <a:ext cx="5931579" cy="646331"/>
          </a:xfrm>
          <a:prstGeom prst="rect">
            <a:avLst/>
          </a:prstGeom>
          <a:noFill/>
        </p:spPr>
        <p:txBody>
          <a:bodyPr wrap="square" rtlCol="0">
            <a:spAutoFit/>
          </a:bodyPr>
          <a:lstStyle/>
          <a:p>
            <a:pPr marL="279400" indent="-261938"/>
            <a:r>
              <a:rPr lang="en-US" dirty="0"/>
              <a:t>1. Let’s </a:t>
            </a:r>
            <a:r>
              <a:rPr lang="en-US" b="1" dirty="0"/>
              <a:t>practice</a:t>
            </a:r>
            <a:r>
              <a:rPr lang="en-US" dirty="0"/>
              <a:t> programming with Python by using </a:t>
            </a:r>
            <a:r>
              <a:rPr lang="en-US" b="1" dirty="0" err="1"/>
              <a:t>Jupyter</a:t>
            </a:r>
            <a:r>
              <a:rPr lang="en-US" dirty="0"/>
              <a:t>.  Access it by going to:       </a:t>
            </a:r>
          </a:p>
        </p:txBody>
      </p:sp>
      <p:sp>
        <p:nvSpPr>
          <p:cNvPr id="30" name="TextBox 29"/>
          <p:cNvSpPr txBox="1"/>
          <p:nvPr/>
        </p:nvSpPr>
        <p:spPr>
          <a:xfrm>
            <a:off x="137271" y="3758335"/>
            <a:ext cx="5861133" cy="646331"/>
          </a:xfrm>
          <a:prstGeom prst="rect">
            <a:avLst/>
          </a:prstGeom>
          <a:noFill/>
        </p:spPr>
        <p:txBody>
          <a:bodyPr wrap="square" rtlCol="0">
            <a:spAutoFit/>
          </a:bodyPr>
          <a:lstStyle/>
          <a:p>
            <a:pPr marL="279400" indent="-279400"/>
            <a:r>
              <a:rPr lang="en-US" dirty="0">
                <a:highlight>
                  <a:srgbClr val="FFFF00"/>
                </a:highlight>
              </a:rPr>
              <a:t>3. There are different kinds of cells in </a:t>
            </a:r>
            <a:r>
              <a:rPr lang="en-US" b="1" dirty="0" err="1">
                <a:highlight>
                  <a:srgbClr val="FFFF00"/>
                </a:highlight>
              </a:rPr>
              <a:t>Jupyter</a:t>
            </a:r>
            <a:r>
              <a:rPr lang="en-US" dirty="0">
                <a:highlight>
                  <a:srgbClr val="FFFF00"/>
                </a:highlight>
              </a:rPr>
              <a:t>.  What do you notice? </a:t>
            </a:r>
          </a:p>
        </p:txBody>
      </p:sp>
      <p:sp>
        <p:nvSpPr>
          <p:cNvPr id="33" name="TextBox 32"/>
          <p:cNvSpPr txBox="1"/>
          <p:nvPr/>
        </p:nvSpPr>
        <p:spPr>
          <a:xfrm>
            <a:off x="6014734" y="3794791"/>
            <a:ext cx="4458062" cy="1477328"/>
          </a:xfrm>
          <a:prstGeom prst="rect">
            <a:avLst/>
          </a:prstGeom>
          <a:noFill/>
        </p:spPr>
        <p:txBody>
          <a:bodyPr wrap="square" rtlCol="0">
            <a:spAutoFit/>
          </a:bodyPr>
          <a:lstStyle/>
          <a:p>
            <a:pPr marL="176213" indent="-176213"/>
            <a:r>
              <a:rPr lang="en-US" dirty="0"/>
              <a:t>4. </a:t>
            </a:r>
            <a:r>
              <a:rPr lang="en-US" b="1" dirty="0"/>
              <a:t>Discuss &amp; Create: </a:t>
            </a:r>
            <a:r>
              <a:rPr lang="en-US" dirty="0"/>
              <a:t>Based on what you did in task 3, as a team complete the challenges  in TASK 4 in </a:t>
            </a:r>
            <a:r>
              <a:rPr lang="en-US" b="1" dirty="0" err="1"/>
              <a:t>Jupyter</a:t>
            </a:r>
            <a:r>
              <a:rPr lang="en-US" dirty="0"/>
              <a:t>. This helps to learn how to program the guessing game. </a:t>
            </a:r>
          </a:p>
          <a:p>
            <a:pPr marL="176213" indent="-176213" algn="r"/>
            <a:r>
              <a:rPr lang="en-US" i="1" dirty="0"/>
              <a:t>Be creative and have fun.</a:t>
            </a:r>
          </a:p>
        </p:txBody>
      </p:sp>
      <p:pic>
        <p:nvPicPr>
          <p:cNvPr id="62" name="Picture 6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89277" y="5644939"/>
            <a:ext cx="642302" cy="7610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10320760" y="3777874"/>
            <a:ext cx="1655417" cy="1655417"/>
          </a:xfrm>
          <a:prstGeom prst="rect">
            <a:avLst/>
          </a:prstGeom>
        </p:spPr>
      </p:pic>
      <p:pic>
        <p:nvPicPr>
          <p:cNvPr id="63" name="Picture 62" descr="Resultado de imagen para python programming icon"/>
          <p:cNvPicPr/>
          <p:nvPr/>
        </p:nvPicPr>
        <p:blipFill rotWithShape="1">
          <a:blip r:embed="rId6">
            <a:extLst>
              <a:ext uri="{28A0092B-C50C-407E-A947-70E740481C1C}">
                <a14:useLocalDpi xmlns:a14="http://schemas.microsoft.com/office/drawing/2010/main" val="0"/>
              </a:ext>
            </a:extLst>
          </a:blip>
          <a:srcRect b="21285"/>
          <a:stretch/>
        </p:blipFill>
        <p:spPr bwMode="auto">
          <a:xfrm>
            <a:off x="10393014" y="214391"/>
            <a:ext cx="840148" cy="713257"/>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3" name="Picture 2">
            <a:extLst>
              <a:ext uri="{FF2B5EF4-FFF2-40B4-BE49-F238E27FC236}">
                <a16:creationId xmlns:a16="http://schemas.microsoft.com/office/drawing/2014/main" id="{72A8F727-5EEC-0D40-95A8-04E3A3345625}"/>
              </a:ext>
            </a:extLst>
          </p:cNvPr>
          <p:cNvPicPr>
            <a:picLocks noChangeAspect="1"/>
          </p:cNvPicPr>
          <p:nvPr/>
        </p:nvPicPr>
        <p:blipFill>
          <a:blip r:embed="rId7"/>
          <a:stretch>
            <a:fillRect/>
          </a:stretch>
        </p:blipFill>
        <p:spPr>
          <a:xfrm>
            <a:off x="2367185" y="3327084"/>
            <a:ext cx="3286898" cy="365004"/>
          </a:xfrm>
          <a:prstGeom prst="rect">
            <a:avLst/>
          </a:prstGeom>
        </p:spPr>
      </p:pic>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1754326"/>
          </a:xfrm>
          <a:prstGeom prst="rect">
            <a:avLst/>
          </a:prstGeom>
          <a:noFill/>
          <a:ln>
            <a:noFill/>
          </a:ln>
        </p:spPr>
        <p:txBody>
          <a:bodyPr wrap="square" rtlCol="0">
            <a:spAutoFit/>
          </a:bodyPr>
          <a:lstStyle/>
          <a:p>
            <a:r>
              <a:rPr lang="en-US" dirty="0"/>
              <a:t>2. </a:t>
            </a:r>
            <a:r>
              <a:rPr lang="en-US" b="1" dirty="0"/>
              <a:t>To play </a:t>
            </a:r>
            <a:r>
              <a:rPr lang="en-US" dirty="0"/>
              <a:t>the </a:t>
            </a:r>
            <a:r>
              <a:rPr lang="en-US" i="1" dirty="0"/>
              <a:t>Guessing Game</a:t>
            </a:r>
            <a:r>
              <a:rPr lang="en-US" dirty="0"/>
              <a:t>: (a) open Session 2 file in </a:t>
            </a:r>
            <a:r>
              <a:rPr lang="en-US" b="1" dirty="0" err="1"/>
              <a:t>Jupyter</a:t>
            </a:r>
            <a:r>
              <a:rPr lang="en-US" dirty="0"/>
              <a:t>, </a:t>
            </a:r>
          </a:p>
          <a:p>
            <a:pPr marL="2813050" indent="-161925"/>
            <a:r>
              <a:rPr lang="en-US" dirty="0"/>
              <a:t>(b) select top cell with game code, </a:t>
            </a:r>
          </a:p>
          <a:p>
            <a:pPr marL="2813050" indent="-161925"/>
            <a:r>
              <a:rPr lang="en-US" dirty="0"/>
              <a:t>(c) click ‘run’  </a:t>
            </a:r>
          </a:p>
          <a:p>
            <a:pPr marL="2813050" indent="-161925"/>
            <a:r>
              <a:rPr lang="en-US" dirty="0"/>
              <a:t>(d) enter data at bottom of cell</a:t>
            </a:r>
          </a:p>
          <a:p>
            <a:pPr marL="2813050" indent="-161925"/>
            <a:r>
              <a:rPr lang="en-US" dirty="0"/>
              <a:t>(e) take turns</a:t>
            </a:r>
          </a:p>
          <a:p>
            <a:pPr marL="2813050" indent="-161925"/>
            <a:r>
              <a:rPr lang="en-US" dirty="0"/>
              <a:t>(f) clear cell to enter new data</a:t>
            </a:r>
          </a:p>
        </p:txBody>
      </p:sp>
      <p:pic>
        <p:nvPicPr>
          <p:cNvPr id="12" name="Picture 11">
            <a:extLst>
              <a:ext uri="{FF2B5EF4-FFF2-40B4-BE49-F238E27FC236}">
                <a16:creationId xmlns:a16="http://schemas.microsoft.com/office/drawing/2014/main" id="{DB679BB0-A2A8-CB47-96F1-12B8EED12988}"/>
              </a:ext>
            </a:extLst>
          </p:cNvPr>
          <p:cNvPicPr>
            <a:picLocks noChangeAspect="1"/>
          </p:cNvPicPr>
          <p:nvPr/>
        </p:nvPicPr>
        <p:blipFill>
          <a:blip r:embed="rId8"/>
          <a:stretch>
            <a:fillRect/>
          </a:stretch>
        </p:blipFill>
        <p:spPr>
          <a:xfrm>
            <a:off x="2292850" y="1744203"/>
            <a:ext cx="1908348" cy="1466219"/>
          </a:xfrm>
          <a:prstGeom prst="rect">
            <a:avLst/>
          </a:prstGeom>
        </p:spPr>
      </p:pic>
      <p:grpSp>
        <p:nvGrpSpPr>
          <p:cNvPr id="18" name="Group 17">
            <a:extLst>
              <a:ext uri="{FF2B5EF4-FFF2-40B4-BE49-F238E27FC236}">
                <a16:creationId xmlns:a16="http://schemas.microsoft.com/office/drawing/2014/main" id="{08102D46-807C-FC4D-81C8-B779110A3C2B}"/>
              </a:ext>
            </a:extLst>
          </p:cNvPr>
          <p:cNvGrpSpPr/>
          <p:nvPr/>
        </p:nvGrpSpPr>
        <p:grpSpPr>
          <a:xfrm>
            <a:off x="3860338" y="1711551"/>
            <a:ext cx="1855951" cy="1569660"/>
            <a:chOff x="1698109" y="1727880"/>
            <a:chExt cx="1855951" cy="1569660"/>
          </a:xfrm>
        </p:grpSpPr>
        <p:sp>
          <p:nvSpPr>
            <p:cNvPr id="26" name="TextBox 25">
              <a:extLst>
                <a:ext uri="{FF2B5EF4-FFF2-40B4-BE49-F238E27FC236}">
                  <a16:creationId xmlns:a16="http://schemas.microsoft.com/office/drawing/2014/main" id="{3746E068-79D0-434C-8DF8-3934DCD67258}"/>
                </a:ext>
              </a:extLst>
            </p:cNvPr>
            <p:cNvSpPr txBox="1"/>
            <p:nvPr/>
          </p:nvSpPr>
          <p:spPr>
            <a:xfrm>
              <a:off x="2061747" y="1727880"/>
              <a:ext cx="1492313" cy="1569660"/>
            </a:xfrm>
            <a:prstGeom prst="rect">
              <a:avLst/>
            </a:prstGeom>
            <a:noFill/>
            <a:ln>
              <a:solidFill>
                <a:schemeClr val="accent1"/>
              </a:solidFill>
            </a:ln>
          </p:spPr>
          <p:txBody>
            <a:bodyPr wrap="square" rtlCol="0">
              <a:spAutoFit/>
            </a:bodyPr>
            <a:lstStyle/>
            <a:p>
              <a:pPr marL="15875"/>
              <a:r>
                <a:rPr lang="en-US" sz="1600" dirty="0"/>
                <a:t>Open a new file. Navigate </a:t>
              </a:r>
              <a:r>
                <a:rPr lang="en-US" sz="1600" b="1" dirty="0" err="1"/>
                <a:t>Jupyter</a:t>
              </a:r>
              <a:r>
                <a:rPr lang="en-US" sz="1600" b="1" dirty="0"/>
                <a:t> </a:t>
              </a:r>
              <a:r>
                <a:rPr lang="en-US" sz="1600" dirty="0"/>
                <a:t>by</a:t>
              </a:r>
              <a:r>
                <a:rPr lang="en-US" sz="1600" b="1" dirty="0"/>
                <a:t> </a:t>
              </a:r>
              <a:r>
                <a:rPr lang="en-US" sz="1600" dirty="0"/>
                <a:t> exploring what each taskbar icon does.</a:t>
              </a:r>
            </a:p>
          </p:txBody>
        </p:sp>
        <p:sp>
          <p:nvSpPr>
            <p:cNvPr id="14" name="Left Arrow 13">
              <a:extLst>
                <a:ext uri="{FF2B5EF4-FFF2-40B4-BE49-F238E27FC236}">
                  <a16:creationId xmlns:a16="http://schemas.microsoft.com/office/drawing/2014/main" id="{E6D04F94-702B-BA42-B28E-78BDF7919F2A}"/>
                </a:ext>
              </a:extLst>
            </p:cNvPr>
            <p:cNvSpPr/>
            <p:nvPr/>
          </p:nvSpPr>
          <p:spPr>
            <a:xfrm>
              <a:off x="1698109" y="2253627"/>
              <a:ext cx="375039" cy="299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2A525FEE-679B-8940-9722-1E3E609BD728}"/>
              </a:ext>
            </a:extLst>
          </p:cNvPr>
          <p:cNvPicPr/>
          <p:nvPr/>
        </p:nvPicPr>
        <p:blipFill>
          <a:blip r:embed="rId9">
            <a:extLst>
              <a:ext uri="{28A0092B-C50C-407E-A947-70E740481C1C}">
                <a14:useLocalDpi xmlns:a14="http://schemas.microsoft.com/office/drawing/2010/main" val="0"/>
              </a:ext>
            </a:extLst>
          </a:blip>
          <a:stretch>
            <a:fillRect/>
          </a:stretch>
        </p:blipFill>
        <p:spPr>
          <a:xfrm>
            <a:off x="10200821" y="1711545"/>
            <a:ext cx="477948" cy="247882"/>
          </a:xfrm>
          <a:prstGeom prst="rect">
            <a:avLst/>
          </a:prstGeom>
        </p:spPr>
      </p:pic>
      <p:pic>
        <p:nvPicPr>
          <p:cNvPr id="24" name="Picture 23">
            <a:extLst>
              <a:ext uri="{FF2B5EF4-FFF2-40B4-BE49-F238E27FC236}">
                <a16:creationId xmlns:a16="http://schemas.microsoft.com/office/drawing/2014/main" id="{934D272D-0C1A-7E42-B3EB-65CA7634F700}"/>
              </a:ext>
            </a:extLst>
          </p:cNvPr>
          <p:cNvPicPr>
            <a:picLocks noChangeAspect="1"/>
          </p:cNvPicPr>
          <p:nvPr/>
        </p:nvPicPr>
        <p:blipFill>
          <a:blip r:embed="rId10"/>
          <a:stretch>
            <a:fillRect/>
          </a:stretch>
        </p:blipFill>
        <p:spPr>
          <a:xfrm>
            <a:off x="6023690" y="1507433"/>
            <a:ext cx="2483771" cy="2217070"/>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7369781" y="1668927"/>
            <a:ext cx="1106502" cy="1418298"/>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29" name="Rounded Rectangular Callout 28">
            <a:extLst>
              <a:ext uri="{FF2B5EF4-FFF2-40B4-BE49-F238E27FC236}">
                <a16:creationId xmlns:a16="http://schemas.microsoft.com/office/drawing/2014/main" id="{627FFDDD-120D-F24C-B63E-4486B22928C1}"/>
              </a:ext>
            </a:extLst>
          </p:cNvPr>
          <p:cNvSpPr/>
          <p:nvPr/>
        </p:nvSpPr>
        <p:spPr>
          <a:xfrm>
            <a:off x="9000652" y="2933103"/>
            <a:ext cx="2029187" cy="692106"/>
          </a:xfrm>
          <a:prstGeom prst="wedgeRoundRectCallout">
            <a:avLst>
              <a:gd name="adj1" fmla="val -98997"/>
              <a:gd name="adj2" fmla="val -93211"/>
              <a:gd name="adj3" fmla="val 166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Follow these steps to clear result of cells</a:t>
            </a:r>
          </a:p>
        </p:txBody>
      </p:sp>
      <p:cxnSp>
        <p:nvCxnSpPr>
          <p:cNvPr id="36" name="Straight Arrow Connector 35">
            <a:extLst>
              <a:ext uri="{FF2B5EF4-FFF2-40B4-BE49-F238E27FC236}">
                <a16:creationId xmlns:a16="http://schemas.microsoft.com/office/drawing/2014/main" id="{ACF7C3E0-1C7F-9343-8E8E-512F3F9FD526}"/>
              </a:ext>
            </a:extLst>
          </p:cNvPr>
          <p:cNvCxnSpPr>
            <a:cxnSpLocks/>
            <a:stCxn id="34" idx="2"/>
          </p:cNvCxnSpPr>
          <p:nvPr/>
        </p:nvCxnSpPr>
        <p:spPr>
          <a:xfrm flipV="1">
            <a:off x="1802234" y="3625209"/>
            <a:ext cx="684209" cy="350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909CA6-29D1-FE4F-82E5-D04236871E8F}"/>
              </a:ext>
            </a:extLst>
          </p:cNvPr>
          <p:cNvSpPr txBox="1"/>
          <p:nvPr/>
        </p:nvSpPr>
        <p:spPr>
          <a:xfrm>
            <a:off x="236787" y="5330650"/>
            <a:ext cx="1680411"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These boxes are cells: what difference do you see between Python &amp; Text cells?</a:t>
            </a:r>
          </a:p>
        </p:txBody>
      </p:sp>
      <p:grpSp>
        <p:nvGrpSpPr>
          <p:cNvPr id="45" name="Group 44">
            <a:extLst>
              <a:ext uri="{FF2B5EF4-FFF2-40B4-BE49-F238E27FC236}">
                <a16:creationId xmlns:a16="http://schemas.microsoft.com/office/drawing/2014/main" id="{C29C5D2E-4B68-634C-AB44-B3E94B962A67}"/>
              </a:ext>
            </a:extLst>
          </p:cNvPr>
          <p:cNvGrpSpPr/>
          <p:nvPr/>
        </p:nvGrpSpPr>
        <p:grpSpPr>
          <a:xfrm>
            <a:off x="195057" y="4583212"/>
            <a:ext cx="1737960" cy="523220"/>
            <a:chOff x="195057" y="4583212"/>
            <a:chExt cx="1737960" cy="523220"/>
          </a:xfrm>
        </p:grpSpPr>
        <p:sp>
          <p:nvSpPr>
            <p:cNvPr id="53" name="TextBox 52">
              <a:extLst>
                <a:ext uri="{FF2B5EF4-FFF2-40B4-BE49-F238E27FC236}">
                  <a16:creationId xmlns:a16="http://schemas.microsoft.com/office/drawing/2014/main" id="{78DE84D0-BC14-8641-A715-209AE592BE38}"/>
                </a:ext>
              </a:extLst>
            </p:cNvPr>
            <p:cNvSpPr txBox="1"/>
            <p:nvPr/>
          </p:nvSpPr>
          <p:spPr>
            <a:xfrm>
              <a:off x="195057" y="4583212"/>
              <a:ext cx="1705812"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Why does this cell have a blue frame?</a:t>
              </a:r>
            </a:p>
          </p:txBody>
        </p:sp>
        <p:sp>
          <p:nvSpPr>
            <p:cNvPr id="55" name="Left Arrow 54">
              <a:extLst>
                <a:ext uri="{FF2B5EF4-FFF2-40B4-BE49-F238E27FC236}">
                  <a16:creationId xmlns:a16="http://schemas.microsoft.com/office/drawing/2014/main" id="{F332DFB3-B8A7-E64C-B56D-4DB63D0DF01F}"/>
                </a:ext>
              </a:extLst>
            </p:cNvPr>
            <p:cNvSpPr/>
            <p:nvPr/>
          </p:nvSpPr>
          <p:spPr>
            <a:xfrm rot="10800000">
              <a:off x="1623178" y="4824635"/>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Left Brace 43">
            <a:extLst>
              <a:ext uri="{FF2B5EF4-FFF2-40B4-BE49-F238E27FC236}">
                <a16:creationId xmlns:a16="http://schemas.microsoft.com/office/drawing/2014/main" id="{139EECC9-6B2D-434D-93A0-FE5FE055C73D}"/>
              </a:ext>
            </a:extLst>
          </p:cNvPr>
          <p:cNvSpPr/>
          <p:nvPr/>
        </p:nvSpPr>
        <p:spPr>
          <a:xfrm>
            <a:off x="1857293" y="4025032"/>
            <a:ext cx="454197" cy="2462040"/>
          </a:xfrm>
          <a:prstGeom prst="leftBrace">
            <a:avLst>
              <a:gd name="adj1" fmla="val 8333"/>
              <a:gd name="adj2" fmla="val 75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Callout 46">
            <a:extLst>
              <a:ext uri="{FF2B5EF4-FFF2-40B4-BE49-F238E27FC236}">
                <a16:creationId xmlns:a16="http://schemas.microsoft.com/office/drawing/2014/main" id="{F01F8D64-1479-514B-9311-B1903D413EE1}"/>
              </a:ext>
            </a:extLst>
          </p:cNvPr>
          <p:cNvSpPr/>
          <p:nvPr/>
        </p:nvSpPr>
        <p:spPr>
          <a:xfrm>
            <a:off x="6121085" y="5473537"/>
            <a:ext cx="1879915" cy="964792"/>
          </a:xfrm>
          <a:prstGeom prst="wedgeEllipseCallout">
            <a:avLst>
              <a:gd name="adj1" fmla="val -67134"/>
              <a:gd name="adj2" fmla="val -71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Try these codes out.  What does ‘print’ mean? </a:t>
            </a:r>
          </a:p>
        </p:txBody>
      </p:sp>
      <p:sp>
        <p:nvSpPr>
          <p:cNvPr id="59" name="TextBox 58">
            <a:extLst>
              <a:ext uri="{FF2B5EF4-FFF2-40B4-BE49-F238E27FC236}">
                <a16:creationId xmlns:a16="http://schemas.microsoft.com/office/drawing/2014/main" id="{A6226C5F-6E12-BE4C-B44A-135A859AD16F}"/>
              </a:ext>
            </a:extLst>
          </p:cNvPr>
          <p:cNvSpPr txBox="1"/>
          <p:nvPr/>
        </p:nvSpPr>
        <p:spPr>
          <a:xfrm>
            <a:off x="8161414" y="5491698"/>
            <a:ext cx="3283572" cy="584775"/>
          </a:xfrm>
          <a:prstGeom prst="rect">
            <a:avLst/>
          </a:prstGeom>
          <a:noFill/>
          <a:ln>
            <a:solidFill>
              <a:schemeClr val="accent1"/>
            </a:solidFill>
          </a:ln>
        </p:spPr>
        <p:txBody>
          <a:bodyPr wrap="square" rtlCol="0">
            <a:spAutoFit/>
          </a:bodyPr>
          <a:lstStyle/>
          <a:p>
            <a:pPr algn="ctr"/>
            <a:r>
              <a:rPr lang="en-US" sz="1600" i="1" dirty="0"/>
              <a:t>Have you played the guessing game before?</a:t>
            </a:r>
          </a:p>
        </p:txBody>
      </p:sp>
      <p:pic>
        <p:nvPicPr>
          <p:cNvPr id="49" name="Picture 48">
            <a:extLst>
              <a:ext uri="{FF2B5EF4-FFF2-40B4-BE49-F238E27FC236}">
                <a16:creationId xmlns:a16="http://schemas.microsoft.com/office/drawing/2014/main" id="{49FEB19A-1C26-5C49-B190-BD41E5F35371}"/>
              </a:ext>
            </a:extLst>
          </p:cNvPr>
          <p:cNvPicPr>
            <a:picLocks noChangeAspect="1"/>
          </p:cNvPicPr>
          <p:nvPr/>
        </p:nvPicPr>
        <p:blipFill>
          <a:blip r:embed="rId13">
            <a:clrChange>
              <a:clrFrom>
                <a:srgbClr val="FEFFFF"/>
              </a:clrFrom>
              <a:clrTo>
                <a:srgbClr val="FEFFFF">
                  <a:alpha val="0"/>
                </a:srgbClr>
              </a:clrTo>
            </a:clrChange>
          </a:blip>
          <a:stretch>
            <a:fillRect/>
          </a:stretch>
        </p:blipFill>
        <p:spPr>
          <a:xfrm>
            <a:off x="180267" y="1762447"/>
            <a:ext cx="2125096" cy="1171463"/>
          </a:xfrm>
          <a:prstGeom prst="rect">
            <a:avLst/>
          </a:prstGeom>
        </p:spPr>
      </p:pic>
      <p:sp>
        <p:nvSpPr>
          <p:cNvPr id="34" name="TextBox 33">
            <a:extLst>
              <a:ext uri="{FF2B5EF4-FFF2-40B4-BE49-F238E27FC236}">
                <a16:creationId xmlns:a16="http://schemas.microsoft.com/office/drawing/2014/main" id="{F96F1F97-48D5-984C-A69F-5F6FA6A74AC0}"/>
              </a:ext>
            </a:extLst>
          </p:cNvPr>
          <p:cNvSpPr txBox="1"/>
          <p:nvPr/>
        </p:nvSpPr>
        <p:spPr>
          <a:xfrm>
            <a:off x="1283108" y="2275221"/>
            <a:ext cx="1038251" cy="1384995"/>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Don’t forget to save your work by clicking on this icon</a:t>
            </a:r>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2143591"/>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/pi/AOLME/Session 4/  </a:t>
            </a:r>
          </a:p>
          <a:p>
            <a:pPr marL="360362" indent="-342900">
              <a:buAutoNum type="arabicPeriod"/>
            </a:pPr>
            <a:r>
              <a:rPr lang="en-US" dirty="0"/>
              <a:t>the </a:t>
            </a:r>
            <a:r>
              <a:rPr lang="en-US" b="1" dirty="0"/>
              <a:t>“Image Generator” </a:t>
            </a:r>
            <a:r>
              <a:rPr lang="en-US" dirty="0"/>
              <a:t>online</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2396737" y="4162084"/>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989165"/>
            <a:ext cx="5906227" cy="3416320"/>
          </a:xfrm>
          <a:prstGeom prst="rect">
            <a:avLst/>
          </a:prstGeom>
          <a:noFill/>
        </p:spPr>
        <p:txBody>
          <a:bodyPr wrap="square" rtlCol="0">
            <a:spAutoFit/>
          </a:bodyPr>
          <a:lstStyle/>
          <a:p>
            <a:pPr marL="360362" indent="-342900">
              <a:buAutoNum type="arabicPeriod"/>
            </a:pPr>
            <a:r>
              <a:rPr lang="en-US" dirty="0"/>
              <a:t>Make sure the </a:t>
            </a:r>
            <a:r>
              <a:rPr lang="en-US" b="1" dirty="0"/>
              <a:t>“Binary Image Generator” </a:t>
            </a:r>
            <a:r>
              <a:rPr lang="en-US" dirty="0"/>
              <a:t>online is set in the binary (black and white) choice. Students have to set up the ‘size’ of the matrix. Maybe 10 by 10?</a:t>
            </a:r>
          </a:p>
          <a:p>
            <a:pPr marL="360362" indent="-342900">
              <a:buAutoNum type="arabicPeriod"/>
            </a:pPr>
            <a:r>
              <a:rPr lang="en-US" dirty="0"/>
              <a:t>Have students think about how numbers and colors are related.</a:t>
            </a:r>
          </a:p>
          <a:p>
            <a:pPr marL="360362" indent="-342900">
              <a:buAutoNum type="arabicPeriod"/>
            </a:pPr>
            <a:r>
              <a:rPr lang="en-US" dirty="0"/>
              <a:t>Let students have fun, play creating images.</a:t>
            </a:r>
          </a:p>
          <a:p>
            <a:pPr marL="360362" indent="-342900">
              <a:buAutoNum type="arabicPeriod"/>
            </a:pPr>
            <a:r>
              <a:rPr lang="en-US" dirty="0"/>
              <a:t>Make sure students take turns using the generator and that others pay attention to what is going on on the generator.</a:t>
            </a:r>
          </a:p>
          <a:p>
            <a:pPr marL="360362" indent="-342900">
              <a:buAutoNum type="arabicPeriod"/>
            </a:pPr>
            <a:r>
              <a:rPr lang="en-US" dirty="0"/>
              <a:t>Have students debrief what they learned by experimenting with the binary image generator and have them write notes in journal. </a:t>
            </a:r>
          </a:p>
        </p:txBody>
      </p:sp>
      <p:sp>
        <p:nvSpPr>
          <p:cNvPr id="12" name="Rectangle 11"/>
          <p:cNvSpPr/>
          <p:nvPr/>
        </p:nvSpPr>
        <p:spPr>
          <a:xfrm>
            <a:off x="237804" y="135864"/>
            <a:ext cx="11838193" cy="646331"/>
          </a:xfrm>
          <a:prstGeom prst="rect">
            <a:avLst/>
          </a:prstGeom>
        </p:spPr>
        <p:txBody>
          <a:bodyPr wrap="square">
            <a:spAutoFit/>
          </a:bodyPr>
          <a:lstStyle/>
          <a:p>
            <a:r>
              <a:rPr lang="en-US" sz="3600" b="1" dirty="0"/>
              <a:t>2.1. Exploring Programming with Python</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1024704" y="5673011"/>
            <a:ext cx="5380319" cy="369332"/>
          </a:xfrm>
          <a:prstGeom prst="rect">
            <a:avLst/>
          </a:prstGeom>
        </p:spPr>
        <p:txBody>
          <a:bodyPr wrap="none">
            <a:spAutoFit/>
          </a:bodyPr>
          <a:lstStyle/>
          <a:p>
            <a:pPr lvl="0"/>
            <a:r>
              <a:rPr lang="en-US" b="1" dirty="0"/>
              <a:t>Activity 1 Goal</a:t>
            </a:r>
            <a:r>
              <a:rPr lang="en-US" dirty="0"/>
              <a:t>:  Apply basics of Python Programming.</a:t>
            </a:r>
          </a:p>
        </p:txBody>
      </p:sp>
    </p:spTree>
    <p:extLst>
      <p:ext uri="{BB962C8B-B14F-4D97-AF65-F5344CB8AC3E}">
        <p14:creationId xmlns:p14="http://schemas.microsoft.com/office/powerpoint/2010/main" val="63904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86B6FB3-366A-E14C-A722-2842D7F3D97D}"/>
              </a:ext>
            </a:extLst>
          </p:cNvPr>
          <p:cNvSpPr txBox="1"/>
          <p:nvPr/>
        </p:nvSpPr>
        <p:spPr>
          <a:xfrm>
            <a:off x="1571421" y="5612307"/>
            <a:ext cx="3593894"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When running first cell in Task 3, why do you get two 10s? Change the variable values or operations to get different numbers.</a:t>
            </a:r>
          </a:p>
        </p:txBody>
      </p:sp>
      <p:sp>
        <p:nvSpPr>
          <p:cNvPr id="27" name="TextBox 26">
            <a:extLst>
              <a:ext uri="{FF2B5EF4-FFF2-40B4-BE49-F238E27FC236}">
                <a16:creationId xmlns:a16="http://schemas.microsoft.com/office/drawing/2014/main" id="{73D3AD33-C49A-2A4B-BA7B-955E36F2C013}"/>
              </a:ext>
            </a:extLst>
          </p:cNvPr>
          <p:cNvSpPr txBox="1"/>
          <p:nvPr/>
        </p:nvSpPr>
        <p:spPr>
          <a:xfrm>
            <a:off x="6038313" y="1804699"/>
            <a:ext cx="1196680" cy="1569660"/>
          </a:xfrm>
          <a:prstGeom prst="rect">
            <a:avLst/>
          </a:prstGeom>
          <a:solidFill>
            <a:schemeClr val="accent1">
              <a:lumMod val="40000"/>
              <a:lumOff val="60000"/>
            </a:schemeClr>
          </a:solidFill>
          <a:ln>
            <a:solidFill>
              <a:schemeClr val="accent1"/>
            </a:solidFill>
          </a:ln>
        </p:spPr>
        <p:txBody>
          <a:bodyPr wrap="square" rtlCol="0">
            <a:spAutoFit/>
          </a:bodyPr>
          <a:lstStyle/>
          <a:p>
            <a:r>
              <a:rPr lang="en-US" sz="1600" dirty="0"/>
              <a:t>How are these  numbers related to the codes above?</a:t>
            </a:r>
          </a:p>
        </p:txBody>
      </p:sp>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696686" y="175536"/>
            <a:ext cx="10977569" cy="646331"/>
          </a:xfrm>
          <a:prstGeom prst="rect">
            <a:avLst/>
          </a:prstGeom>
        </p:spPr>
        <p:txBody>
          <a:bodyPr wrap="square">
            <a:spAutoFit/>
          </a:bodyPr>
          <a:lstStyle/>
          <a:p>
            <a:r>
              <a:rPr lang="en-US" sz="3600" b="1" dirty="0"/>
              <a:t>2.2. Programming Number Operations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2464" y="1128420"/>
            <a:ext cx="5194322" cy="369332"/>
          </a:xfrm>
          <a:prstGeom prst="rect">
            <a:avLst/>
          </a:prstGeom>
          <a:noFill/>
        </p:spPr>
        <p:txBody>
          <a:bodyPr wrap="square" rtlCol="0">
            <a:spAutoFit/>
          </a:bodyPr>
          <a:lstStyle/>
          <a:p>
            <a:pPr marL="130175" indent="-112713"/>
            <a:r>
              <a:rPr lang="en-US" dirty="0"/>
              <a:t>1. Let’s use Math and Algebra to program with Python. </a:t>
            </a:r>
          </a:p>
        </p:txBody>
      </p:sp>
      <p:sp>
        <p:nvSpPr>
          <p:cNvPr id="22" name="TextBox 21"/>
          <p:cNvSpPr txBox="1"/>
          <p:nvPr/>
        </p:nvSpPr>
        <p:spPr>
          <a:xfrm>
            <a:off x="6068165" y="1179437"/>
            <a:ext cx="5606090" cy="369332"/>
          </a:xfrm>
          <a:prstGeom prst="rect">
            <a:avLst/>
          </a:prstGeom>
          <a:noFill/>
        </p:spPr>
        <p:txBody>
          <a:bodyPr wrap="square" rtlCol="0">
            <a:spAutoFit/>
          </a:bodyPr>
          <a:lstStyle/>
          <a:p>
            <a:pPr marL="176213" indent="-176213"/>
            <a:r>
              <a:rPr lang="en-US" dirty="0"/>
              <a:t>2.  In TASK 2 in </a:t>
            </a:r>
            <a:r>
              <a:rPr lang="en-US" b="1" dirty="0" err="1"/>
              <a:t>Jupyter</a:t>
            </a:r>
            <a:r>
              <a:rPr lang="en-US" dirty="0"/>
              <a:t>,  program and operate equations. </a:t>
            </a:r>
          </a:p>
        </p:txBody>
      </p:sp>
      <p:sp>
        <p:nvSpPr>
          <p:cNvPr id="30" name="TextBox 29"/>
          <p:cNvSpPr txBox="1"/>
          <p:nvPr/>
        </p:nvSpPr>
        <p:spPr>
          <a:xfrm>
            <a:off x="112463" y="3820414"/>
            <a:ext cx="5849796" cy="369332"/>
          </a:xfrm>
          <a:prstGeom prst="rect">
            <a:avLst/>
          </a:prstGeom>
          <a:noFill/>
        </p:spPr>
        <p:txBody>
          <a:bodyPr wrap="square" rtlCol="0">
            <a:spAutoFit/>
          </a:bodyPr>
          <a:lstStyle/>
          <a:p>
            <a:pPr marL="176213" indent="-176213"/>
            <a:r>
              <a:rPr lang="en-US" dirty="0"/>
              <a:t>3. What do you know about PEMDAS? How can order help?</a:t>
            </a:r>
          </a:p>
        </p:txBody>
      </p:sp>
      <p:sp>
        <p:nvSpPr>
          <p:cNvPr id="33" name="TextBox 32"/>
          <p:cNvSpPr txBox="1"/>
          <p:nvPr/>
        </p:nvSpPr>
        <p:spPr>
          <a:xfrm>
            <a:off x="6014086" y="3891163"/>
            <a:ext cx="5743890" cy="1015663"/>
          </a:xfrm>
          <a:prstGeom prst="rect">
            <a:avLst/>
          </a:prstGeom>
          <a:noFill/>
        </p:spPr>
        <p:txBody>
          <a:bodyPr wrap="square" rtlCol="0">
            <a:spAutoFit/>
          </a:bodyPr>
          <a:lstStyle/>
          <a:p>
            <a:pPr marL="176213" indent="-176213"/>
            <a:r>
              <a:rPr lang="en-US" sz="2000" dirty="0"/>
              <a:t>4. In task 4, solve the equation by creating variables and using PEMDAS. How would you solve and group these numbers?</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15" name="Picture 14">
            <a:extLst>
              <a:ext uri="{FF2B5EF4-FFF2-40B4-BE49-F238E27FC236}">
                <a16:creationId xmlns:a16="http://schemas.microsoft.com/office/drawing/2014/main" id="{40A7D122-E6A4-B640-9087-C1EF27D56B95}"/>
              </a:ext>
            </a:extLst>
          </p:cNvPr>
          <p:cNvPicPr>
            <a:picLocks noChangeAspect="1"/>
          </p:cNvPicPr>
          <p:nvPr/>
        </p:nvPicPr>
        <p:blipFill>
          <a:blip r:embed="rId3"/>
          <a:stretch>
            <a:fillRect/>
          </a:stretch>
        </p:blipFill>
        <p:spPr>
          <a:xfrm>
            <a:off x="289715" y="1651589"/>
            <a:ext cx="2013613" cy="2013613"/>
          </a:xfrm>
          <a:prstGeom prst="rect">
            <a:avLst/>
          </a:prstGeom>
        </p:spPr>
      </p:pic>
      <p:pic>
        <p:nvPicPr>
          <p:cNvPr id="35" name="Picture 34"/>
          <p:cNvPicPr>
            <a:picLocks noChangeAspect="1"/>
          </p:cNvPicPr>
          <p:nvPr/>
        </p:nvPicPr>
        <p:blipFill>
          <a:blip r:embed="rId4"/>
          <a:stretch>
            <a:fillRect/>
          </a:stretch>
        </p:blipFill>
        <p:spPr>
          <a:xfrm>
            <a:off x="1510912" y="2126383"/>
            <a:ext cx="551429" cy="495367"/>
          </a:xfrm>
          <a:prstGeom prst="rect">
            <a:avLst/>
          </a:prstGeom>
        </p:spPr>
      </p:pic>
      <p:sp>
        <p:nvSpPr>
          <p:cNvPr id="3" name="TextBox 2"/>
          <p:cNvSpPr txBox="1"/>
          <p:nvPr/>
        </p:nvSpPr>
        <p:spPr>
          <a:xfrm>
            <a:off x="1521843" y="3050349"/>
            <a:ext cx="2445557"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How are these  ‘x’ and ‘y’ different from the ‘x’ and ‘y’ of an image coordinate?</a:t>
            </a:r>
          </a:p>
        </p:txBody>
      </p:sp>
      <p:sp>
        <p:nvSpPr>
          <p:cNvPr id="23" name="TextBox 22">
            <a:extLst>
              <a:ext uri="{FF2B5EF4-FFF2-40B4-BE49-F238E27FC236}">
                <a16:creationId xmlns:a16="http://schemas.microsoft.com/office/drawing/2014/main" id="{E66F0C29-6E3D-7F43-A70F-4CED68EB4A08}"/>
              </a:ext>
            </a:extLst>
          </p:cNvPr>
          <p:cNvSpPr txBox="1"/>
          <p:nvPr/>
        </p:nvSpPr>
        <p:spPr>
          <a:xfrm>
            <a:off x="2941115" y="2393840"/>
            <a:ext cx="2919197"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dirty="0"/>
              <a:t>What variables do you see? </a:t>
            </a:r>
          </a:p>
          <a:p>
            <a:pPr algn="r"/>
            <a:r>
              <a:rPr lang="en-US" sz="1600" i="1" dirty="0"/>
              <a:t>What’s a variable?</a:t>
            </a:r>
          </a:p>
        </p:txBody>
      </p:sp>
      <p:sp>
        <p:nvSpPr>
          <p:cNvPr id="2" name="TextBox 1"/>
          <p:cNvSpPr txBox="1"/>
          <p:nvPr/>
        </p:nvSpPr>
        <p:spPr>
          <a:xfrm>
            <a:off x="2018972" y="1660758"/>
            <a:ext cx="241197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US" dirty="0"/>
              <a:t>What do we remember about linear equations?</a:t>
            </a:r>
          </a:p>
        </p:txBody>
      </p:sp>
      <p:pic>
        <p:nvPicPr>
          <p:cNvPr id="5" name="Picture 4">
            <a:extLst>
              <a:ext uri="{FF2B5EF4-FFF2-40B4-BE49-F238E27FC236}">
                <a16:creationId xmlns:a16="http://schemas.microsoft.com/office/drawing/2014/main" id="{CAAA8668-ADCE-D64A-B4B4-D1B011B038F4}"/>
              </a:ext>
            </a:extLst>
          </p:cNvPr>
          <p:cNvPicPr>
            <a:picLocks noChangeAspect="1"/>
          </p:cNvPicPr>
          <p:nvPr/>
        </p:nvPicPr>
        <p:blipFill>
          <a:blip r:embed="rId5"/>
          <a:stretch>
            <a:fillRect/>
          </a:stretch>
        </p:blipFill>
        <p:spPr>
          <a:xfrm>
            <a:off x="4149870" y="1481424"/>
            <a:ext cx="1765532" cy="895792"/>
          </a:xfrm>
          <a:prstGeom prst="rect">
            <a:avLst/>
          </a:prstGeom>
        </p:spPr>
      </p:pic>
      <p:pic>
        <p:nvPicPr>
          <p:cNvPr id="6" name="Picture 5">
            <a:extLst>
              <a:ext uri="{FF2B5EF4-FFF2-40B4-BE49-F238E27FC236}">
                <a16:creationId xmlns:a16="http://schemas.microsoft.com/office/drawing/2014/main" id="{D5E59C70-B717-8945-BC60-AFAE2F321A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9490" y="3087214"/>
            <a:ext cx="1220336" cy="691165"/>
          </a:xfrm>
          <a:prstGeom prst="rect">
            <a:avLst/>
          </a:prstGeom>
        </p:spPr>
      </p:pic>
      <p:pic>
        <p:nvPicPr>
          <p:cNvPr id="12" name="Picture 11">
            <a:extLst>
              <a:ext uri="{FF2B5EF4-FFF2-40B4-BE49-F238E27FC236}">
                <a16:creationId xmlns:a16="http://schemas.microsoft.com/office/drawing/2014/main" id="{00AD66C7-1A7B-7B45-97F7-0894D281BF0C}"/>
              </a:ext>
            </a:extLst>
          </p:cNvPr>
          <p:cNvPicPr>
            <a:picLocks noChangeAspect="1"/>
          </p:cNvPicPr>
          <p:nvPr/>
        </p:nvPicPr>
        <p:blipFill>
          <a:blip r:embed="rId7"/>
          <a:stretch>
            <a:fillRect/>
          </a:stretch>
        </p:blipFill>
        <p:spPr>
          <a:xfrm>
            <a:off x="7298257" y="1547562"/>
            <a:ext cx="3012633" cy="1985960"/>
          </a:xfrm>
          <a:prstGeom prst="rect">
            <a:avLst/>
          </a:prstGeom>
        </p:spPr>
      </p:pic>
      <p:pic>
        <p:nvPicPr>
          <p:cNvPr id="14" name="Picture 13"/>
          <p:cNvPicPr>
            <a:picLocks noChangeAspect="1"/>
          </p:cNvPicPr>
          <p:nvPr/>
        </p:nvPicPr>
        <p:blipFill>
          <a:blip r:embed="rId8"/>
          <a:stretch>
            <a:fillRect/>
          </a:stretch>
        </p:blipFill>
        <p:spPr>
          <a:xfrm rot="6937707">
            <a:off x="7023514" y="2536758"/>
            <a:ext cx="1160612" cy="1137012"/>
          </a:xfrm>
          <a:prstGeom prst="rect">
            <a:avLst/>
          </a:prstGeom>
        </p:spPr>
      </p:pic>
      <p:pic>
        <p:nvPicPr>
          <p:cNvPr id="17" name="Picture 16">
            <a:extLst>
              <a:ext uri="{FF2B5EF4-FFF2-40B4-BE49-F238E27FC236}">
                <a16:creationId xmlns:a16="http://schemas.microsoft.com/office/drawing/2014/main" id="{94CCE091-1FA7-E541-9231-D7E6962DF4FB}"/>
              </a:ext>
            </a:extLst>
          </p:cNvPr>
          <p:cNvPicPr>
            <a:picLocks noChangeAspect="1"/>
          </p:cNvPicPr>
          <p:nvPr/>
        </p:nvPicPr>
        <p:blipFill>
          <a:blip r:embed="rId9"/>
          <a:stretch>
            <a:fillRect/>
          </a:stretch>
        </p:blipFill>
        <p:spPr>
          <a:xfrm>
            <a:off x="9265419" y="3067711"/>
            <a:ext cx="2868861" cy="739075"/>
          </a:xfrm>
          <a:prstGeom prst="rect">
            <a:avLst/>
          </a:prstGeom>
          <a:ln>
            <a:solidFill>
              <a:schemeClr val="tx1">
                <a:lumMod val="50000"/>
                <a:lumOff val="50000"/>
              </a:schemeClr>
            </a:solidFill>
          </a:ln>
        </p:spPr>
      </p:pic>
      <p:sp>
        <p:nvSpPr>
          <p:cNvPr id="18" name="Down Arrow 17">
            <a:extLst>
              <a:ext uri="{FF2B5EF4-FFF2-40B4-BE49-F238E27FC236}">
                <a16:creationId xmlns:a16="http://schemas.microsoft.com/office/drawing/2014/main" id="{80A9357C-FDC2-834D-A03C-B0338F80DEDB}"/>
              </a:ext>
            </a:extLst>
          </p:cNvPr>
          <p:cNvSpPr/>
          <p:nvPr/>
        </p:nvSpPr>
        <p:spPr>
          <a:xfrm rot="787200">
            <a:off x="10636027" y="2259119"/>
            <a:ext cx="181863" cy="972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5F5FAB69-7FEC-964C-B02B-12279E14A7B2}"/>
              </a:ext>
            </a:extLst>
          </p:cNvPr>
          <p:cNvSpPr/>
          <p:nvPr/>
        </p:nvSpPr>
        <p:spPr>
          <a:xfrm rot="4769792">
            <a:off x="9592941" y="1114022"/>
            <a:ext cx="154758" cy="18359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2ED514C-60E8-5340-843B-2CF5B843FC8C}"/>
              </a:ext>
            </a:extLst>
          </p:cNvPr>
          <p:cNvSpPr txBox="1"/>
          <p:nvPr/>
        </p:nvSpPr>
        <p:spPr>
          <a:xfrm>
            <a:off x="10578653" y="1545032"/>
            <a:ext cx="1366154" cy="1169551"/>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Play w/ these equations. Come up with other values. What happens?</a:t>
            </a:r>
          </a:p>
        </p:txBody>
      </p:sp>
      <p:sp>
        <p:nvSpPr>
          <p:cNvPr id="24" name="Rectangle 23">
            <a:extLst>
              <a:ext uri="{FF2B5EF4-FFF2-40B4-BE49-F238E27FC236}">
                <a16:creationId xmlns:a16="http://schemas.microsoft.com/office/drawing/2014/main" id="{092E528B-4631-C544-809E-AFE1AB051BB3}"/>
              </a:ext>
            </a:extLst>
          </p:cNvPr>
          <p:cNvSpPr/>
          <p:nvPr/>
        </p:nvSpPr>
        <p:spPr>
          <a:xfrm>
            <a:off x="1110343" y="4164868"/>
            <a:ext cx="4817902" cy="1323439"/>
          </a:xfrm>
          <a:prstGeom prst="rect">
            <a:avLst/>
          </a:prstGeom>
          <a:solidFill>
            <a:schemeClr val="accent1">
              <a:lumMod val="40000"/>
              <a:lumOff val="60000"/>
            </a:schemeClr>
          </a:solidFill>
          <a:ln>
            <a:solidFill>
              <a:schemeClr val="accent1"/>
            </a:solidFill>
          </a:ln>
        </p:spPr>
        <p:txBody>
          <a:bodyPr wrap="square">
            <a:spAutoFit/>
          </a:bodyPr>
          <a:lstStyle/>
          <a:p>
            <a:r>
              <a:rPr lang="en-US" sz="1600" b="1" dirty="0">
                <a:solidFill>
                  <a:srgbClr val="000000"/>
                </a:solidFill>
              </a:rPr>
              <a:t>In Equations, we operate in this order:</a:t>
            </a:r>
            <a:r>
              <a:rPr lang="en-US" sz="1600" dirty="0">
                <a:solidFill>
                  <a:srgbClr val="000000"/>
                </a:solidFill>
              </a:rPr>
              <a:t> </a:t>
            </a:r>
          </a:p>
          <a:p>
            <a:pPr marL="288925" indent="63500">
              <a:buFont typeface="+mj-lt"/>
              <a:buAutoNum type="arabicPeriod"/>
            </a:pPr>
            <a:r>
              <a:rPr lang="en-US" sz="1600" dirty="0">
                <a:solidFill>
                  <a:srgbClr val="000000"/>
                </a:solidFill>
              </a:rPr>
              <a:t>P: Parenthesis.</a:t>
            </a:r>
          </a:p>
          <a:p>
            <a:pPr marL="288925" indent="63500">
              <a:buFont typeface="+mj-lt"/>
              <a:buAutoNum type="arabicPeriod"/>
            </a:pPr>
            <a:r>
              <a:rPr lang="en-US" sz="1600" dirty="0">
                <a:solidFill>
                  <a:srgbClr val="000000"/>
                </a:solidFill>
              </a:rPr>
              <a:t>E: Exponents.</a:t>
            </a:r>
          </a:p>
          <a:p>
            <a:pPr marL="288925" indent="63500">
              <a:buFont typeface="+mj-lt"/>
              <a:buAutoNum type="arabicPeriod"/>
            </a:pPr>
            <a:r>
              <a:rPr lang="en-US" sz="1600" dirty="0">
                <a:solidFill>
                  <a:srgbClr val="000000"/>
                </a:solidFill>
              </a:rPr>
              <a:t>MD: Multiplications and divisions from left to right.</a:t>
            </a:r>
          </a:p>
          <a:p>
            <a:pPr marL="288925" indent="63500">
              <a:buFont typeface="+mj-lt"/>
              <a:buAutoNum type="arabicPeriod"/>
            </a:pPr>
            <a:r>
              <a:rPr lang="en-US" sz="1600" dirty="0">
                <a:solidFill>
                  <a:srgbClr val="000000"/>
                </a:solidFill>
              </a:rPr>
              <a:t>AS: Additions and subtractions from left to right.</a:t>
            </a:r>
          </a:p>
        </p:txBody>
      </p:sp>
      <p:pic>
        <p:nvPicPr>
          <p:cNvPr id="26" name="Picture 25">
            <a:extLst>
              <a:ext uri="{FF2B5EF4-FFF2-40B4-BE49-F238E27FC236}">
                <a16:creationId xmlns:a16="http://schemas.microsoft.com/office/drawing/2014/main" id="{B96C3914-BF76-7342-931E-2737E801C54B}"/>
              </a:ext>
            </a:extLst>
          </p:cNvPr>
          <p:cNvPicPr>
            <a:picLocks noChangeAspect="1"/>
          </p:cNvPicPr>
          <p:nvPr/>
        </p:nvPicPr>
        <p:blipFill rotWithShape="1">
          <a:blip r:embed="rId10"/>
          <a:srcRect r="11366"/>
          <a:stretch/>
        </p:blipFill>
        <p:spPr>
          <a:xfrm>
            <a:off x="103659" y="4611293"/>
            <a:ext cx="1301793" cy="1708434"/>
          </a:xfrm>
          <a:prstGeom prst="rect">
            <a:avLst/>
          </a:prstGeom>
        </p:spPr>
      </p:pic>
      <p:pic>
        <p:nvPicPr>
          <p:cNvPr id="31" name="Picture 3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5016308" y="5498168"/>
            <a:ext cx="767102" cy="908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F0AFBE3-0EC5-E741-8EAA-A64D45AB2441}"/>
              </a:ext>
            </a:extLst>
          </p:cNvPr>
          <p:cNvPicPr>
            <a:picLocks noChangeAspect="1"/>
          </p:cNvPicPr>
          <p:nvPr/>
        </p:nvPicPr>
        <p:blipFill>
          <a:blip r:embed="rId8"/>
          <a:stretch>
            <a:fillRect/>
          </a:stretch>
        </p:blipFill>
        <p:spPr>
          <a:xfrm rot="16200000">
            <a:off x="613946" y="5555333"/>
            <a:ext cx="823872" cy="1189052"/>
          </a:xfrm>
          <a:prstGeom prst="rect">
            <a:avLst/>
          </a:prstGeom>
        </p:spPr>
      </p:pic>
      <p:pic>
        <p:nvPicPr>
          <p:cNvPr id="38" name="Picture 37">
            <a:extLst>
              <a:ext uri="{FF2B5EF4-FFF2-40B4-BE49-F238E27FC236}">
                <a16:creationId xmlns:a16="http://schemas.microsoft.com/office/drawing/2014/main" id="{7C17BF30-43F9-CA4D-9EA7-6686B9DD8B19}"/>
              </a:ext>
            </a:extLst>
          </p:cNvPr>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213137" y="4879736"/>
            <a:ext cx="1015160" cy="1280803"/>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9575720" y="4597898"/>
            <a:ext cx="2234082" cy="1140025"/>
          </a:xfrm>
          <a:prstGeom prst="wedgeEllipseCallout">
            <a:avLst>
              <a:gd name="adj1" fmla="val -79288"/>
              <a:gd name="adj2" fmla="val 49550"/>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do you think about doing Math with Python?</a:t>
            </a:r>
          </a:p>
        </p:txBody>
      </p:sp>
      <p:sp>
        <p:nvSpPr>
          <p:cNvPr id="40" name="TextBox 39">
            <a:extLst>
              <a:ext uri="{FF2B5EF4-FFF2-40B4-BE49-F238E27FC236}">
                <a16:creationId xmlns:a16="http://schemas.microsoft.com/office/drawing/2014/main" id="{1630588B-8B29-024E-AE85-0EE2ED61DBFC}"/>
              </a:ext>
            </a:extLst>
          </p:cNvPr>
          <p:cNvSpPr txBox="1"/>
          <p:nvPr/>
        </p:nvSpPr>
        <p:spPr>
          <a:xfrm>
            <a:off x="6339876" y="5257575"/>
            <a:ext cx="1750681" cy="830997"/>
          </a:xfrm>
          <a:prstGeom prst="rect">
            <a:avLst/>
          </a:prstGeom>
          <a:solidFill>
            <a:schemeClr val="accent2">
              <a:lumMod val="40000"/>
              <a:lumOff val="60000"/>
            </a:schemeClr>
          </a:solidFill>
          <a:ln>
            <a:solidFill>
              <a:schemeClr val="accent2"/>
            </a:solidFill>
          </a:ln>
        </p:spPr>
        <p:txBody>
          <a:bodyPr wrap="square" rtlCol="0">
            <a:spAutoFit/>
          </a:bodyPr>
          <a:lstStyle/>
          <a:p>
            <a:pPr algn="ctr"/>
            <a:r>
              <a:rPr lang="en-US" sz="1600" dirty="0"/>
              <a:t>We’re almost ready to program the guessing game!</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37026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923330"/>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Hand out with coordinate plane, 2 per team member </a:t>
            </a:r>
          </a:p>
          <a:p>
            <a:pPr marL="360362" indent="-342900">
              <a:buAutoNum type="arabicPeriod"/>
            </a:pPr>
            <a:r>
              <a:rPr lang="en-US" dirty="0"/>
              <a:t>One thick pencil per team member</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1118658" y="35044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3693319"/>
          </a:xfrm>
          <a:prstGeom prst="rect">
            <a:avLst/>
          </a:prstGeom>
          <a:noFill/>
        </p:spPr>
        <p:txBody>
          <a:bodyPr wrap="square" rtlCol="0">
            <a:spAutoFit/>
          </a:bodyPr>
          <a:lstStyle/>
          <a:p>
            <a:pPr marL="360362" indent="-342900">
              <a:buAutoNum type="arabicPeriod"/>
            </a:pPr>
            <a:r>
              <a:rPr lang="en-US" dirty="0"/>
              <a:t>Make sure that each student comes up with own image and encourage them to be creative and not worry about being perfect.</a:t>
            </a:r>
          </a:p>
          <a:p>
            <a:pPr marL="360362" indent="-342900">
              <a:buAutoNum type="arabicPeriod"/>
            </a:pPr>
            <a:r>
              <a:rPr lang="en-US" dirty="0"/>
              <a:t>Model and practice with students how to name the coordinates. Emphasize the order of RC, rather than the other way around.</a:t>
            </a:r>
          </a:p>
          <a:p>
            <a:pPr marL="360362" indent="-342900">
              <a:buAutoNum type="arabicPeriod"/>
            </a:pPr>
            <a:r>
              <a:rPr lang="en-US" dirty="0"/>
              <a:t>Discuss how the order of x and y (columns and row) is different from regular coordinates they learn at school.</a:t>
            </a:r>
          </a:p>
          <a:p>
            <a:pPr marL="360362" indent="-342900">
              <a:buAutoNum type="arabicPeriod"/>
            </a:pPr>
            <a:r>
              <a:rPr lang="en-US" dirty="0"/>
              <a:t>Emphasize not showing images to partners before telling the coordinates to one another</a:t>
            </a:r>
          </a:p>
          <a:p>
            <a:pPr marL="360362" indent="-342900">
              <a:buAutoNum type="arabicPeriod"/>
            </a:pPr>
            <a:r>
              <a:rPr lang="en-US" dirty="0"/>
              <a:t>As students are telling images to one another, if they go pixel by pixel, ask them whether there would be a quicker/ more efficient way to tell the coordinates.</a:t>
            </a:r>
          </a:p>
        </p:txBody>
      </p:sp>
      <p:sp>
        <p:nvSpPr>
          <p:cNvPr id="12" name="Rectangle 11"/>
          <p:cNvSpPr/>
          <p:nvPr/>
        </p:nvSpPr>
        <p:spPr>
          <a:xfrm>
            <a:off x="326571" y="214684"/>
            <a:ext cx="11454767" cy="646331"/>
          </a:xfrm>
          <a:prstGeom prst="rect">
            <a:avLst/>
          </a:prstGeom>
        </p:spPr>
        <p:txBody>
          <a:bodyPr wrap="square">
            <a:spAutoFit/>
          </a:bodyPr>
          <a:lstStyle/>
          <a:p>
            <a:r>
              <a:rPr lang="en-US" sz="3600" b="1" dirty="0"/>
              <a:t>2.2. Programming Number Operations w/ Python</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1224642" y="5649455"/>
            <a:ext cx="9944101" cy="646331"/>
          </a:xfrm>
          <a:prstGeom prst="rect">
            <a:avLst/>
          </a:prstGeom>
        </p:spPr>
        <p:txBody>
          <a:bodyPr wrap="square">
            <a:spAutoFit/>
          </a:bodyPr>
          <a:lstStyle/>
          <a:p>
            <a:pPr lvl="0"/>
            <a:r>
              <a:rPr lang="en-US" b="1" dirty="0"/>
              <a:t>Activity 2 Goal 1: </a:t>
            </a:r>
            <a:r>
              <a:rPr lang="en-US" dirty="0"/>
              <a:t>Program basic operations and variables in Python. </a:t>
            </a:r>
            <a:r>
              <a:rPr lang="en-US" b="1" dirty="0"/>
              <a:t>Goal 2</a:t>
            </a:r>
            <a:r>
              <a:rPr lang="en-US" dirty="0"/>
              <a:t>: Solve and create own operations, and arithmetic-algebraic expressions.</a:t>
            </a:r>
          </a:p>
        </p:txBody>
      </p:sp>
    </p:spTree>
    <p:extLst>
      <p:ext uri="{BB962C8B-B14F-4D97-AF65-F5344CB8AC3E}">
        <p14:creationId xmlns:p14="http://schemas.microsoft.com/office/powerpoint/2010/main" val="1518003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9655366" y="5405804"/>
            <a:ext cx="2278746" cy="738664"/>
          </a:xfrm>
          <a:prstGeom prst="rect">
            <a:avLst/>
          </a:prstGeom>
          <a:solidFill>
            <a:schemeClr val="accent1">
              <a:lumMod val="40000"/>
              <a:lumOff val="60000"/>
            </a:schemeClr>
          </a:solidFill>
          <a:ln>
            <a:solidFill>
              <a:schemeClr val="accent1"/>
            </a:solidFill>
          </a:ln>
        </p:spPr>
        <p:txBody>
          <a:bodyPr wrap="square" rtlCol="0">
            <a:spAutoFit/>
          </a:bodyPr>
          <a:lstStyle/>
          <a:p>
            <a:pPr algn="r"/>
            <a:r>
              <a:rPr lang="en-US" sz="1400" dirty="0"/>
              <a:t>Write in journal ideas you learned in Session 2 about Python programming.</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26285" y="292354"/>
            <a:ext cx="11824202" cy="646331"/>
          </a:xfrm>
          <a:prstGeom prst="rect">
            <a:avLst/>
          </a:prstGeom>
        </p:spPr>
        <p:txBody>
          <a:bodyPr wrap="square">
            <a:spAutoFit/>
          </a:bodyPr>
          <a:lstStyle/>
          <a:p>
            <a:r>
              <a:rPr lang="en-US" sz="3600" b="1" dirty="0"/>
              <a:t>2.3. Creating Your Number Guessing Game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55263" y="2139423"/>
            <a:ext cx="4245048" cy="1631216"/>
          </a:xfrm>
          <a:prstGeom prst="rect">
            <a:avLst/>
          </a:prstGeom>
          <a:noFill/>
        </p:spPr>
        <p:txBody>
          <a:bodyPr wrap="square" rtlCol="0">
            <a:spAutoFit/>
          </a:bodyPr>
          <a:lstStyle/>
          <a:p>
            <a:pPr marL="358775" indent="-342900">
              <a:buAutoNum type="arabicPeriod"/>
            </a:pPr>
            <a:r>
              <a:rPr lang="en-US" sz="2000" b="1" dirty="0"/>
              <a:t>The Number Guessing Game. </a:t>
            </a:r>
            <a:r>
              <a:rPr lang="en-US" sz="2000" dirty="0"/>
              <a:t>To make the game work, we need to think about inverse operations. </a:t>
            </a:r>
          </a:p>
          <a:p>
            <a:pPr marL="15875" algn="r"/>
            <a:r>
              <a:rPr lang="en-US" sz="2000" i="1" dirty="0"/>
              <a:t>Why do you think we need inverse operations in the number guessing game?</a:t>
            </a:r>
          </a:p>
        </p:txBody>
      </p:sp>
      <p:sp>
        <p:nvSpPr>
          <p:cNvPr id="22" name="TextBox 21"/>
          <p:cNvSpPr txBox="1"/>
          <p:nvPr/>
        </p:nvSpPr>
        <p:spPr>
          <a:xfrm>
            <a:off x="6121082" y="3875502"/>
            <a:ext cx="6070917" cy="1631216"/>
          </a:xfrm>
          <a:prstGeom prst="rect">
            <a:avLst/>
          </a:prstGeom>
          <a:noFill/>
        </p:spPr>
        <p:txBody>
          <a:bodyPr wrap="square" rtlCol="0">
            <a:spAutoFit/>
          </a:bodyPr>
          <a:lstStyle/>
          <a:p>
            <a:r>
              <a:rPr lang="en-US" sz="2000" dirty="0"/>
              <a:t>4. </a:t>
            </a:r>
            <a:r>
              <a:rPr lang="en-US" sz="2000" b="1" dirty="0"/>
              <a:t>Design and program </a:t>
            </a:r>
            <a:r>
              <a:rPr lang="en-US" sz="2000" dirty="0"/>
              <a:t>in your team a number guessing game. Take turns typing in the codes. Save your work.  Use the code in cell 2.3. to start your game.  Then, try to see if someone not from your group can play your game.</a:t>
            </a:r>
          </a:p>
        </p:txBody>
      </p:sp>
      <p:sp>
        <p:nvSpPr>
          <p:cNvPr id="33" name="TextBox 32"/>
          <p:cNvSpPr txBox="1"/>
          <p:nvPr/>
        </p:nvSpPr>
        <p:spPr>
          <a:xfrm>
            <a:off x="685376" y="3877277"/>
            <a:ext cx="4686219" cy="1323439"/>
          </a:xfrm>
          <a:prstGeom prst="rect">
            <a:avLst/>
          </a:prstGeom>
          <a:noFill/>
        </p:spPr>
        <p:txBody>
          <a:bodyPr wrap="square" rtlCol="0">
            <a:spAutoFit/>
          </a:bodyPr>
          <a:lstStyle/>
          <a:p>
            <a:r>
              <a:rPr lang="en-US" sz="2000" dirty="0"/>
              <a:t>3. </a:t>
            </a:r>
            <a:r>
              <a:rPr lang="en-US" sz="2000" b="1" dirty="0"/>
              <a:t>Think:  </a:t>
            </a:r>
            <a:r>
              <a:rPr lang="en-US" sz="2000" dirty="0"/>
              <a:t>What would this game do?</a:t>
            </a:r>
          </a:p>
          <a:p>
            <a:pPr indent="1157288"/>
            <a:r>
              <a:rPr lang="en-US" sz="2000" dirty="0"/>
              <a:t>Give me a number.    x</a:t>
            </a:r>
          </a:p>
          <a:p>
            <a:pPr indent="1157288"/>
            <a:r>
              <a:rPr lang="en-US" sz="2000" dirty="0"/>
              <a:t>Add 3.                      x+3 </a:t>
            </a:r>
          </a:p>
          <a:p>
            <a:pPr indent="1157288"/>
            <a:r>
              <a:rPr lang="en-US" sz="2000" dirty="0"/>
              <a:t>Subtract 3.               (x+3)-3=x</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2016559" y="5373300"/>
            <a:ext cx="2992485"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What would be some values or numbers to combine in the guessing game?</a:t>
            </a:r>
          </a:p>
        </p:txBody>
      </p:sp>
      <p:sp>
        <p:nvSpPr>
          <p:cNvPr id="65" name="TextBox 64"/>
          <p:cNvSpPr txBox="1"/>
          <p:nvPr/>
        </p:nvSpPr>
        <p:spPr>
          <a:xfrm>
            <a:off x="5971767" y="1112843"/>
            <a:ext cx="6105756" cy="2646878"/>
          </a:xfrm>
          <a:prstGeom prst="rect">
            <a:avLst/>
          </a:prstGeom>
          <a:noFill/>
        </p:spPr>
        <p:txBody>
          <a:bodyPr wrap="square" rtlCol="0">
            <a:spAutoFit/>
          </a:bodyPr>
          <a:lstStyle/>
          <a:p>
            <a:r>
              <a:rPr lang="en-US" dirty="0"/>
              <a:t>2. </a:t>
            </a:r>
            <a:r>
              <a:rPr lang="en-US" b="1" dirty="0"/>
              <a:t>Inverse Operations: </a:t>
            </a:r>
            <a:r>
              <a:rPr lang="en-US" dirty="0"/>
              <a:t>Multiplication is the inverse of division</a:t>
            </a:r>
          </a:p>
          <a:p>
            <a:r>
              <a:rPr lang="en-US" dirty="0"/>
              <a:t>Consider the following for a game:</a:t>
            </a:r>
          </a:p>
          <a:p>
            <a:pPr indent="1381125"/>
            <a:r>
              <a:rPr lang="en-US" dirty="0"/>
              <a:t>Give me a number     	x</a:t>
            </a:r>
          </a:p>
          <a:p>
            <a:pPr indent="1381125"/>
            <a:r>
              <a:rPr lang="en-US" dirty="0"/>
              <a:t>Multiply by 2.    		2*x</a:t>
            </a:r>
          </a:p>
          <a:p>
            <a:pPr indent="1381125"/>
            <a:r>
              <a:rPr lang="en-US" dirty="0"/>
              <a:t>Divide by 2.			(2*x)/2=x</a:t>
            </a:r>
          </a:p>
          <a:p>
            <a:r>
              <a:rPr lang="en-US" dirty="0"/>
              <a:t>After these steps,  we are back to x.  We "divide by 2" because it is the inverse and it helps get rid of the result from "multiply by 2".  </a:t>
            </a:r>
            <a:r>
              <a:rPr lang="en-US" sz="2000" i="1" dirty="0"/>
              <a:t>Why do we want to get rid of the values we enter?</a:t>
            </a:r>
          </a:p>
          <a:p>
            <a:pPr algn="r"/>
            <a:r>
              <a:rPr lang="en-US" sz="2000" i="1" dirty="0"/>
              <a:t>What’s the inverse operation of addition? Why?</a:t>
            </a:r>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6236568" y="5498082"/>
            <a:ext cx="2936596" cy="584775"/>
          </a:xfrm>
          <a:prstGeom prst="rect">
            <a:avLst/>
          </a:prstGeom>
          <a:noFill/>
          <a:ln>
            <a:solidFill>
              <a:schemeClr val="accent1"/>
            </a:solidFill>
          </a:ln>
        </p:spPr>
        <p:txBody>
          <a:bodyPr wrap="square" rtlCol="0">
            <a:spAutoFit/>
          </a:bodyPr>
          <a:lstStyle/>
          <a:p>
            <a:r>
              <a:rPr lang="en-US" sz="1600" dirty="0"/>
              <a:t>Use paper to check and predict whether your game will work.</a:t>
            </a:r>
          </a:p>
        </p:txBody>
      </p:sp>
      <p:grpSp>
        <p:nvGrpSpPr>
          <p:cNvPr id="3" name="Group 2">
            <a:extLst>
              <a:ext uri="{FF2B5EF4-FFF2-40B4-BE49-F238E27FC236}">
                <a16:creationId xmlns:a16="http://schemas.microsoft.com/office/drawing/2014/main" id="{FA4E8D54-CB54-1F49-A5B6-43A5EA5EB5E4}"/>
              </a:ext>
            </a:extLst>
          </p:cNvPr>
          <p:cNvGrpSpPr/>
          <p:nvPr/>
        </p:nvGrpSpPr>
        <p:grpSpPr>
          <a:xfrm>
            <a:off x="333792" y="1579108"/>
            <a:ext cx="1324664" cy="1512037"/>
            <a:chOff x="4392386" y="1705165"/>
            <a:chExt cx="1324664" cy="1512037"/>
          </a:xfrm>
        </p:grpSpPr>
        <p:pic>
          <p:nvPicPr>
            <p:cNvPr id="34" name="Imagen 1">
              <a:extLst>
                <a:ext uri="{FF2B5EF4-FFF2-40B4-BE49-F238E27FC236}">
                  <a16:creationId xmlns:a16="http://schemas.microsoft.com/office/drawing/2014/main" id="{850386AA-0168-AF42-B724-030397F9AFC2}"/>
                </a:ext>
              </a:extLst>
            </p:cNvPr>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a14:imgEffect>
                    </a14:imgLayer>
                  </a14:imgProps>
                </a:ext>
              </a:extLst>
            </a:blip>
            <a:srcRect/>
            <a:stretch>
              <a:fillRect/>
            </a:stretch>
          </p:blipFill>
          <p:spPr bwMode="auto">
            <a:xfrm>
              <a:off x="4392386" y="1705165"/>
              <a:ext cx="1324664" cy="1512037"/>
            </a:xfrm>
            <a:prstGeom prst="rect">
              <a:avLst/>
            </a:prstGeom>
            <a:noFill/>
            <a:ln w="9525">
              <a:noFill/>
              <a:miter lim="800000"/>
              <a:headEnd/>
              <a:tailEnd/>
            </a:ln>
          </p:spPr>
        </p:pic>
        <p:pic>
          <p:nvPicPr>
            <p:cNvPr id="35" name="Picture 34" descr="http://2.bp.blogspot.com/-O23rmC4fjW0/TZBVdtx-nWI/AAAAAAAADyM/5mZRkYUKLd8/s1600/glasses.gif">
              <a:extLst>
                <a:ext uri="{FF2B5EF4-FFF2-40B4-BE49-F238E27FC236}">
                  <a16:creationId xmlns:a16="http://schemas.microsoft.com/office/drawing/2014/main" id="{95329926-EF81-C548-AF50-2736BE6305F1}"/>
                </a:ext>
              </a:extLst>
            </p:cNvPr>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l="8852" t="51475" r="6230" b="14099"/>
            <a:stretch/>
          </p:blipFill>
          <p:spPr bwMode="auto">
            <a:xfrm>
              <a:off x="4620984" y="1884784"/>
              <a:ext cx="963388" cy="530842"/>
            </a:xfrm>
            <a:prstGeom prst="rect">
              <a:avLst/>
            </a:prstGeom>
            <a:noFill/>
            <a:ln>
              <a:noFill/>
            </a:ln>
            <a:extLst>
              <a:ext uri="{53640926-AAD7-44D8-BBD7-CCE9431645EC}">
                <a14:shadowObscured xmlns:a14="http://schemas.microsoft.com/office/drawing/2010/main"/>
              </a:ext>
            </a:extLst>
          </p:spPr>
        </p:pic>
      </p:grpSp>
      <p:pic>
        <p:nvPicPr>
          <p:cNvPr id="9" name="Picture 8">
            <a:extLst>
              <a:ext uri="{FF2B5EF4-FFF2-40B4-BE49-F238E27FC236}">
                <a16:creationId xmlns:a16="http://schemas.microsoft.com/office/drawing/2014/main" id="{FFD3C5C2-DBC9-4A4A-935D-EEEB5AA8FE4B}"/>
              </a:ext>
            </a:extLst>
          </p:cNvPr>
          <p:cNvPicPr>
            <a:picLocks noChangeAspect="1"/>
          </p:cNvPicPr>
          <p:nvPr/>
        </p:nvPicPr>
        <p:blipFill>
          <a:blip r:embed="rId6">
            <a:duotone>
              <a:prstClr val="black"/>
              <a:schemeClr val="accent1">
                <a:tint val="45000"/>
                <a:satMod val="400000"/>
              </a:schemeClr>
            </a:duotone>
          </a:blip>
          <a:stretch>
            <a:fillRect/>
          </a:stretch>
        </p:blipFill>
        <p:spPr>
          <a:xfrm>
            <a:off x="5108795" y="4031106"/>
            <a:ext cx="694722" cy="900500"/>
          </a:xfrm>
          <a:prstGeom prst="rect">
            <a:avLst/>
          </a:prstGeom>
        </p:spPr>
      </p:pic>
      <p:sp>
        <p:nvSpPr>
          <p:cNvPr id="12" name="Oval Callout 11">
            <a:extLst>
              <a:ext uri="{FF2B5EF4-FFF2-40B4-BE49-F238E27FC236}">
                <a16:creationId xmlns:a16="http://schemas.microsoft.com/office/drawing/2014/main" id="{CE9803FD-E17F-2048-B389-35B29C37EF9D}"/>
              </a:ext>
            </a:extLst>
          </p:cNvPr>
          <p:cNvSpPr/>
          <p:nvPr/>
        </p:nvSpPr>
        <p:spPr>
          <a:xfrm>
            <a:off x="1963037" y="1235544"/>
            <a:ext cx="2472676" cy="835138"/>
          </a:xfrm>
          <a:prstGeom prst="wedgeEllipseCallout">
            <a:avLst>
              <a:gd name="adj1" fmla="val -70719"/>
              <a:gd name="adj2" fmla="val 1412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makes this game work?</a:t>
            </a:r>
          </a:p>
        </p:txBody>
      </p:sp>
      <p:pic>
        <p:nvPicPr>
          <p:cNvPr id="15" name="Picture 14">
            <a:extLst>
              <a:ext uri="{FF2B5EF4-FFF2-40B4-BE49-F238E27FC236}">
                <a16:creationId xmlns:a16="http://schemas.microsoft.com/office/drawing/2014/main" id="{3E795A6E-6FE5-424D-93A7-20E21A3E3954}"/>
              </a:ext>
            </a:extLst>
          </p:cNvPr>
          <p:cNvPicPr>
            <a:picLocks noChangeAspect="1"/>
          </p:cNvPicPr>
          <p:nvPr/>
        </p:nvPicPr>
        <p:blipFill>
          <a:blip r:embed="rId7"/>
          <a:stretch>
            <a:fillRect/>
          </a:stretch>
        </p:blipFill>
        <p:spPr>
          <a:xfrm>
            <a:off x="107530" y="4302663"/>
            <a:ext cx="1547733" cy="2080986"/>
          </a:xfrm>
          <a:prstGeom prst="rect">
            <a:avLst/>
          </a:prstGeom>
        </p:spPr>
      </p:pic>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024645" y="5295311"/>
            <a:ext cx="780129" cy="9468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42019</TotalTime>
  <Words>1744</Words>
  <Application>Microsoft Macintosh PowerPoint</Application>
  <PresentationFormat>Widescreen</PresentationFormat>
  <Paragraphs>150</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 Unicode MS</vt:lpstr>
      <vt:lpstr>Arial</vt:lpstr>
      <vt:lpstr>Calibri</vt:lpstr>
      <vt:lpstr>Courier New</vt:lpstr>
      <vt:lpstr>Gill Sans MT</vt:lpstr>
      <vt:lpstr>Times New Roman</vt:lpstr>
      <vt:lpstr>Parcel</vt:lpstr>
      <vt:lpstr>AOLME Curriculum SESSION 2</vt:lpstr>
      <vt:lpstr>Level 1</vt:lpstr>
      <vt:lpstr>introduction to Python Programming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149</cp:revision>
  <dcterms:created xsi:type="dcterms:W3CDTF">2017-05-22T00:10:34Z</dcterms:created>
  <dcterms:modified xsi:type="dcterms:W3CDTF">2018-01-31T20:17:06Z</dcterms:modified>
</cp:coreProperties>
</file>